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docProps/custom.xml" ContentType="application/vnd.openxmlformats-officedocument.custom-propertie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  <Relationship Id="rId5" Type="http://schemas.openxmlformats.org/officeDocument/2006/relationships/custom-properties" Target="docProps/custom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12188952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714500"/>
            <a:ext cx="9751161" cy="3429000"/>
          </a:xfrm>
          <a:prstGeom prst="rect">
            <a:avLst/>
          </a:prstGeom>
          <a:solidFill>
            <a:srgbClr val="1A2B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447" y="342900"/>
            <a:ext cx="1828342" cy="1028700"/>
          </a:xfrm>
          <a:prstGeom prst="rect">
            <a:avLst/>
          </a:prstGeom>
          <a:solidFill>
            <a:srgbClr val="00BFA5"/>
          </a:solidFill>
          <a:ln w="12700">
            <a:solidFill>
              <a:srgbClr val="00B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15"/>
            <a:ext cx="12188952" cy="6607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447" y="342900"/>
            <a:ext cx="1828342" cy="10287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4319"/>
              </a:lnSpc>
            </a:pPr>
            <a:r>
              <a:rPr sz="3599">
                <a:solidFill>
                  <a:srgbClr val="FFFFFF"/>
                </a:solidFill>
                <a:latin typeface="Arial"/>
              </a:rPr>
              <a:t>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205740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🚀 </a:t>
            </a:r>
            <a:r>
              <a:rPr sz="2399" b="1">
                <a:solidFill>
                  <a:srgbClr val="FFFFFF"/>
                </a:solidFill>
                <a:latin typeface="Arial"/>
              </a:rPr>
              <a:t>数字化转型领导力企业内训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342" y="2880360"/>
            <a:ext cx="853226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979"/>
              </a:lnSpc>
            </a:pPr>
            <a:r>
              <a:rPr sz="1649">
                <a:solidFill>
                  <a:srgbClr val="FFB74D"/>
                </a:solidFill>
                <a:latin typeface="Arial"/>
              </a:rPr>
              <a:t>⏱ </a:t>
            </a:r>
            <a:r>
              <a:rPr sz="1349">
                <a:solidFill>
                  <a:srgbClr val="FFFFFF"/>
                </a:solidFill>
                <a:latin typeface="Arial"/>
              </a:rPr>
              <a:t>培训时长：2小时精品课程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342" y="3223260"/>
            <a:ext cx="853226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979"/>
              </a:lnSpc>
            </a:pPr>
            <a:r>
              <a:rPr sz="1649">
                <a:solidFill>
                  <a:srgbClr val="FFB74D"/>
                </a:solidFill>
                <a:latin typeface="Arial"/>
              </a:rPr>
              <a:t>👥 </a:t>
            </a:r>
            <a:r>
              <a:rPr sz="1349">
                <a:solidFill>
                  <a:srgbClr val="FFFFFF"/>
                </a:solidFill>
                <a:latin typeface="Arial"/>
              </a:rPr>
              <a:t>目标人群：企业中高层管理者、部门负责人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342" y="3566160"/>
            <a:ext cx="853226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979"/>
              </a:lnSpc>
            </a:pPr>
            <a:r>
              <a:rPr sz="1649">
                <a:solidFill>
                  <a:srgbClr val="FFB74D"/>
                </a:solidFill>
                <a:latin typeface="Arial"/>
              </a:rPr>
              <a:t>💎 </a:t>
            </a:r>
            <a:r>
              <a:rPr sz="1349">
                <a:solidFill>
                  <a:srgbClr val="FFFFFF"/>
                </a:solidFill>
                <a:latin typeface="Arial"/>
              </a:rPr>
              <a:t>核心价值：掌握数字化时代领导力精髓，驱动组织转型升级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342" y="3909059"/>
            <a:ext cx="853226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979"/>
              </a:lnSpc>
            </a:pPr>
            <a:r>
              <a:rPr sz="1649">
                <a:solidFill>
                  <a:srgbClr val="FFB74D"/>
                </a:solidFill>
                <a:latin typeface="Arial"/>
              </a:rPr>
              <a:t>🔄 </a:t>
            </a:r>
            <a:r>
              <a:rPr sz="1349">
                <a:solidFill>
                  <a:srgbClr val="FFFFFF"/>
                </a:solidFill>
                <a:latin typeface="Arial"/>
              </a:rPr>
              <a:t>培训特色：理论与实践并重，互动讨论与案例分析相结合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342" y="4251960"/>
            <a:ext cx="853226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979"/>
              </a:lnSpc>
            </a:pPr>
            <a:r>
              <a:rPr sz="1649">
                <a:solidFill>
                  <a:srgbClr val="FFB74D"/>
                </a:solidFill>
                <a:latin typeface="Arial"/>
              </a:rPr>
              <a:t>🎯 </a:t>
            </a:r>
            <a:r>
              <a:rPr sz="1349">
                <a:solidFill>
                  <a:srgbClr val="FFFFFF"/>
                </a:solidFill>
                <a:latin typeface="Arial"/>
              </a:rPr>
              <a:t>预期收获：获得数字化转型实战工具，制定切实可行的行动计划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6685" y="582930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159"/>
              </a:lnSpc>
            </a:pPr>
            <a:r>
              <a:rPr sz="1799" b="1">
                <a:solidFill>
                  <a:srgbClr val="00BFA5"/>
                </a:solidFill>
                <a:latin typeface="Arial"/>
              </a:rPr>
              <a:t>✨ 赋能领导者 引领未来 ✨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5486400"/>
            <a:ext cx="9751161" cy="685800"/>
          </a:xfrm>
          <a:prstGeom prst="rect">
            <a:avLst/>
          </a:prstGeom>
          <a:solidFill>
            <a:srgbClr val="2A3B4C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009" y="1714500"/>
            <a:ext cx="3208855" cy="17145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44" y="3771900"/>
            <a:ext cx="2267385" cy="137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00BFA5"/>
                </a:solidFill>
                <a:latin typeface="Arial"/>
              </a:rPr>
              <a:t>🧠 </a:t>
            </a:r>
            <a:r>
              <a:rPr sz="2399" b="1">
                <a:solidFill>
                  <a:srgbClr val="FFFFFF"/>
                </a:solidFill>
                <a:latin typeface="Arial"/>
              </a:rPr>
              <a:t>敏捷思维与数据驱动决策核心能力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1371600"/>
            <a:ext cx="548502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4DACFF"/>
                </a:solidFill>
                <a:latin typeface="Arial"/>
              </a:rPr>
              <a:t>📊 </a:t>
            </a:r>
            <a:r>
              <a:rPr sz="1799" b="1">
                <a:solidFill>
                  <a:srgbClr val="4DACFF"/>
                </a:solidFill>
                <a:latin typeface="Arial"/>
              </a:rPr>
              <a:t>敏捷领导力五大核心实践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8895" y="185166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⚡ </a:t>
            </a:r>
            <a:r>
              <a:rPr sz="1199" b="1">
                <a:solidFill>
                  <a:srgbClr val="FFFFFF"/>
                </a:solidFill>
                <a:latin typeface="Arial"/>
              </a:rPr>
              <a:t>小步快跑产品迭代：</a:t>
            </a:r>
            <a:r>
              <a:rPr sz="1199">
                <a:solidFill>
                  <a:srgbClr val="FFFFFF"/>
                </a:solidFill>
                <a:latin typeface="Arial"/>
              </a:rPr>
              <a:t>采用MVP策略快速验证假设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8895" y="219456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👥 </a:t>
            </a:r>
            <a:r>
              <a:rPr sz="1199" b="1">
                <a:solidFill>
                  <a:srgbClr val="FFFFFF"/>
                </a:solidFill>
                <a:latin typeface="Arial"/>
              </a:rPr>
              <a:t>跨职能团队协作：</a:t>
            </a:r>
            <a:r>
              <a:rPr sz="1199">
                <a:solidFill>
                  <a:srgbClr val="FFFFFF"/>
                </a:solidFill>
                <a:latin typeface="Arial"/>
              </a:rPr>
              <a:t>打破部门壁垒，组建敏捷小组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895" y="253746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📈 </a:t>
            </a:r>
            <a:r>
              <a:rPr sz="1199" b="1">
                <a:solidFill>
                  <a:srgbClr val="FFFFFF"/>
                </a:solidFill>
                <a:latin typeface="Arial"/>
              </a:rPr>
              <a:t>数据驱动快速决策：</a:t>
            </a:r>
            <a:r>
              <a:rPr sz="1199">
                <a:solidFill>
                  <a:srgbClr val="FFFFFF"/>
                </a:solidFill>
                <a:latin typeface="Arial"/>
              </a:rPr>
              <a:t>建立科学决策机制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8895" y="288036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🔄 </a:t>
            </a:r>
            <a:r>
              <a:rPr sz="1199" b="1">
                <a:solidFill>
                  <a:srgbClr val="FFFFFF"/>
                </a:solidFill>
                <a:latin typeface="Arial"/>
              </a:rPr>
              <a:t>持续用户反馈循环：</a:t>
            </a:r>
            <a:r>
              <a:rPr sz="1199">
                <a:solidFill>
                  <a:srgbClr val="FFFFFF"/>
                </a:solidFill>
                <a:latin typeface="Arial"/>
              </a:rPr>
              <a:t>快速响应用户需求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8895" y="322326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🛠️ </a:t>
            </a:r>
            <a:r>
              <a:rPr sz="1199" b="1">
                <a:solidFill>
                  <a:srgbClr val="FFFFFF"/>
                </a:solidFill>
                <a:latin typeface="Arial"/>
              </a:rPr>
              <a:t>失败容忍文化：</a:t>
            </a:r>
            <a:r>
              <a:rPr sz="1199">
                <a:solidFill>
                  <a:srgbClr val="FFFFFF"/>
                </a:solidFill>
                <a:latin typeface="Arial"/>
              </a:rPr>
              <a:t>从失败中学习与复用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18895" y="3771900"/>
            <a:ext cx="548502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4DACFF"/>
                </a:solidFill>
                <a:latin typeface="Arial"/>
              </a:rPr>
              <a:t>💡 </a:t>
            </a:r>
            <a:r>
              <a:rPr sz="1799" b="1">
                <a:solidFill>
                  <a:srgbClr val="4DACFF"/>
                </a:solidFill>
                <a:latin typeface="Arial"/>
              </a:rPr>
              <a:t>数据驱动决策能力构建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8895" y="425196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🔧 </a:t>
            </a:r>
            <a:r>
              <a:rPr sz="1199" b="1">
                <a:solidFill>
                  <a:srgbClr val="FFFFFF"/>
                </a:solidFill>
                <a:latin typeface="Arial"/>
              </a:rPr>
              <a:t>技术维度：</a:t>
            </a:r>
            <a:r>
              <a:rPr sz="1199">
                <a:solidFill>
                  <a:srgbClr val="FFFFFF"/>
                </a:solidFill>
                <a:latin typeface="Arial"/>
              </a:rPr>
              <a:t>掌握BI工具，解读数据可视化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8895" y="4594860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🧩 </a:t>
            </a:r>
            <a:r>
              <a:rPr sz="1199" b="1">
                <a:solidFill>
                  <a:srgbClr val="FFFFFF"/>
                </a:solidFill>
                <a:latin typeface="Arial"/>
              </a:rPr>
              <a:t>认知维度：</a:t>
            </a:r>
            <a:r>
              <a:rPr sz="1199">
                <a:solidFill>
                  <a:srgbClr val="FFFFFF"/>
                </a:solidFill>
                <a:latin typeface="Arial"/>
              </a:rPr>
              <a:t>建立数据思维，设计KPI体系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18895" y="4937759"/>
            <a:ext cx="548502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🌐 </a:t>
            </a:r>
            <a:r>
              <a:rPr sz="1199" b="1">
                <a:solidFill>
                  <a:srgbClr val="FFFFFF"/>
                </a:solidFill>
                <a:latin typeface="Arial"/>
              </a:rPr>
              <a:t>文化维度：</a:t>
            </a:r>
            <a:r>
              <a:rPr sz="1199">
                <a:solidFill>
                  <a:srgbClr val="FFFFFF"/>
                </a:solidFill>
                <a:latin typeface="Arial"/>
              </a:rPr>
              <a:t>推动数据民主化与治理体系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18895" y="548640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979"/>
              </a:lnSpc>
            </a:pPr>
            <a:r>
              <a:rPr sz="1649">
                <a:solidFill>
                  <a:srgbClr val="FFB74D"/>
                </a:solidFill>
                <a:latin typeface="Arial"/>
              </a:rPr>
              <a:t>🏆 </a:t>
            </a:r>
            <a:r>
              <a:rPr sz="1349" b="1">
                <a:solidFill>
                  <a:srgbClr val="FFFFFF"/>
                </a:solidFill>
                <a:latin typeface="Arial"/>
              </a:rPr>
              <a:t>实践成果：</a:t>
            </a:r>
            <a:r>
              <a:rPr sz="1349">
                <a:solidFill>
                  <a:srgbClr val="FFFFFF"/>
                </a:solidFill>
                <a:latin typeface="Arial"/>
              </a:rPr>
              <a:t>采用数据驱动决策的企业运营效率领先</a:t>
            </a:r>
            <a:r>
              <a:rPr sz="1499" b="1">
                <a:solidFill>
                  <a:srgbClr val="00BFA5"/>
                </a:solidFill>
                <a:latin typeface="Arial"/>
              </a:rPr>
              <a:t> 23%</a:t>
            </a:r>
            <a:r>
              <a:rPr sz="1349">
                <a:solidFill>
                  <a:srgbClr val="FFFFFF"/>
                </a:solidFill>
                <a:latin typeface="Arial"/>
              </a:rPr>
              <a:t>，客户满意度领先</a:t>
            </a:r>
            <a:r>
              <a:rPr sz="1499" b="1">
                <a:solidFill>
                  <a:srgbClr val="00BFA5"/>
                </a:solidFill>
                <a:latin typeface="Arial"/>
              </a:rPr>
              <a:t> 19%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371600"/>
            <a:ext cx="9751161" cy="17145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3291839"/>
            <a:ext cx="4631801" cy="20574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338255" y="3291839"/>
            <a:ext cx="4631801" cy="20574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47" y="5486400"/>
            <a:ext cx="1774133" cy="8229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🚀 </a:t>
            </a:r>
            <a:r>
              <a:rPr sz="2399" b="1">
                <a:solidFill>
                  <a:srgbClr val="FFFFFF"/>
                </a:solidFill>
                <a:latin typeface="Arial"/>
              </a:rPr>
              <a:t>数字化领导力实践应用与发展路径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2674" y="144018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0BFA5"/>
                </a:solidFill>
                <a:latin typeface="Arial"/>
              </a:rPr>
              <a:t>📊 </a:t>
            </a:r>
            <a:r>
              <a:rPr sz="1799" b="1">
                <a:solidFill>
                  <a:srgbClr val="FFFFFF"/>
                </a:solidFill>
                <a:latin typeface="Arial"/>
              </a:rPr>
              <a:t>企业成功案例启示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342" y="1851660"/>
            <a:ext cx="889793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💰 </a:t>
            </a:r>
            <a:r>
              <a:rPr sz="1199">
                <a:solidFill>
                  <a:srgbClr val="FFFFFF"/>
                </a:solidFill>
                <a:latin typeface="Arial"/>
              </a:rPr>
              <a:t>金融业案例：国际银行数字化工作坊，产品收入占比 </a:t>
            </a:r>
            <a:r>
              <a:rPr sz="1349" b="1">
                <a:solidFill>
                  <a:srgbClr val="00BFA5"/>
                </a:solidFill>
                <a:latin typeface="Arial"/>
              </a:rPr>
              <a:t>12% → 35%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342" y="2194560"/>
            <a:ext cx="889793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986CB"/>
                </a:solidFill>
                <a:latin typeface="Arial"/>
              </a:rPr>
              <a:t>🏭 </a:t>
            </a:r>
            <a:r>
              <a:rPr sz="1199">
                <a:solidFill>
                  <a:srgbClr val="FFFFFF"/>
                </a:solidFill>
                <a:latin typeface="Arial"/>
              </a:rPr>
              <a:t>制造业案例：汽车零部件企业敏捷团队，生产效率提升 </a:t>
            </a:r>
            <a:r>
              <a:rPr sz="1349" b="1">
                <a:solidFill>
                  <a:srgbClr val="00BFA5"/>
                </a:solidFill>
                <a:latin typeface="Arial"/>
              </a:rPr>
              <a:t>40% ↗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342" y="2537460"/>
            <a:ext cx="889793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DACFF"/>
                </a:solidFill>
                <a:latin typeface="Arial"/>
              </a:rPr>
              <a:t>🛒 </a:t>
            </a:r>
            <a:r>
              <a:rPr sz="1199">
                <a:solidFill>
                  <a:srgbClr val="FFFFFF"/>
                </a:solidFill>
                <a:latin typeface="Arial"/>
              </a:rPr>
              <a:t>零售业案例：零售集团数字化思维训练营，线上销售占比 </a:t>
            </a:r>
            <a:r>
              <a:rPr sz="1349" b="1">
                <a:solidFill>
                  <a:srgbClr val="00BFA5"/>
                </a:solidFill>
                <a:latin typeface="Arial"/>
              </a:rPr>
              <a:t>15% → 40%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2674" y="3360420"/>
            <a:ext cx="414424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FFB74D"/>
                </a:solidFill>
                <a:latin typeface="Arial"/>
              </a:rPr>
              <a:t>🧠 </a:t>
            </a:r>
            <a:r>
              <a:rPr sz="1799" b="1">
                <a:solidFill>
                  <a:srgbClr val="FFFFFF"/>
                </a:solidFill>
                <a:latin typeface="Arial"/>
              </a:rPr>
              <a:t>个人发展路径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82034" y="3360420"/>
            <a:ext cx="414424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0BFA5"/>
                </a:solidFill>
                <a:latin typeface="Arial"/>
              </a:rPr>
              <a:t>♻️ </a:t>
            </a:r>
            <a:r>
              <a:rPr sz="1799" b="1">
                <a:solidFill>
                  <a:srgbClr val="FFFFFF"/>
                </a:solidFill>
                <a:latin typeface="Arial"/>
              </a:rPr>
              <a:t>持续发展机制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8342" y="3771900"/>
            <a:ext cx="377857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DACFF"/>
                </a:solidFill>
                <a:latin typeface="Arial"/>
              </a:rPr>
              <a:t>▶ </a:t>
            </a:r>
            <a:r>
              <a:rPr sz="1199" b="1">
                <a:solidFill>
                  <a:srgbClr val="FFFFFF"/>
                </a:solidFill>
                <a:latin typeface="Arial"/>
              </a:rPr>
              <a:t>基础阶段：</a:t>
            </a:r>
            <a:r>
              <a:rPr sz="1199">
                <a:solidFill>
                  <a:srgbClr val="FFFFFF"/>
                </a:solidFill>
                <a:latin typeface="Arial"/>
              </a:rPr>
              <a:t>数据意识培养、工具掌握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47702" y="3771900"/>
            <a:ext cx="377857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986CB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建立个人数字化能力矩阵评估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28342" y="4114800"/>
            <a:ext cx="377857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DACFF"/>
                </a:solidFill>
                <a:latin typeface="Arial"/>
              </a:rPr>
              <a:t>▶ </a:t>
            </a:r>
            <a:r>
              <a:rPr sz="1199" b="1">
                <a:solidFill>
                  <a:srgbClr val="FFFFFF"/>
                </a:solidFill>
                <a:latin typeface="Arial"/>
              </a:rPr>
              <a:t>进阶阶段：</a:t>
            </a:r>
            <a:r>
              <a:rPr sz="1199">
                <a:solidFill>
                  <a:srgbClr val="FFFFFF"/>
                </a:solidFill>
                <a:latin typeface="Arial"/>
              </a:rPr>
              <a:t>业务分析、跨部门协作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47702" y="4114800"/>
            <a:ext cx="377857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986CB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制定30-60-90天阶段性计划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28342" y="4457700"/>
            <a:ext cx="377857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DACFF"/>
                </a:solidFill>
                <a:latin typeface="Arial"/>
              </a:rPr>
              <a:t>▶ </a:t>
            </a:r>
            <a:r>
              <a:rPr sz="1199" b="1">
                <a:solidFill>
                  <a:srgbClr val="FFFFFF"/>
                </a:solidFill>
                <a:latin typeface="Arial"/>
              </a:rPr>
              <a:t>高阶阶段：</a:t>
            </a:r>
            <a:r>
              <a:rPr sz="1199">
                <a:solidFill>
                  <a:srgbClr val="FFFFFF"/>
                </a:solidFill>
                <a:latin typeface="Arial"/>
              </a:rPr>
              <a:t>预测建模、数字文化建设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47702" y="4457700"/>
            <a:ext cx="377857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986CB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构建内外部导师网络和学习社群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47702" y="4800600"/>
            <a:ext cx="377857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986CB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定期回顾，确保学习成果转化价值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31801" y="5760720"/>
            <a:ext cx="633825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B74D"/>
                </a:solidFill>
                <a:latin typeface="Arial"/>
              </a:rPr>
              <a:t>💡 </a:t>
            </a:r>
            <a:r>
              <a:rPr sz="1199">
                <a:solidFill>
                  <a:srgbClr val="FFFFFF"/>
                </a:solidFill>
                <a:latin typeface="Arial"/>
              </a:rPr>
              <a:t>数字化领导力是企业转型的关键驱动力，需持续培养和应用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360609" y="6377940"/>
            <a:ext cx="121889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数字化转型领导力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1A2B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45" y="0"/>
            <a:ext cx="1029086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8895" y="2400300"/>
            <a:ext cx="9751161" cy="10287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🔄 </a:t>
            </a:r>
            <a:r>
              <a:rPr sz="2399" b="1">
                <a:solidFill>
                  <a:srgbClr val="FFFFFF"/>
                </a:solidFill>
                <a:latin typeface="Arial"/>
              </a:rPr>
              <a:t>数字化转型成功案例分析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342" y="3566160"/>
            <a:ext cx="853226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00BFA5"/>
                </a:solidFill>
                <a:latin typeface="Arial"/>
              </a:rPr>
              <a:t>🎯 </a:t>
            </a:r>
            <a:r>
              <a:rPr sz="1349">
                <a:solidFill>
                  <a:srgbClr val="FFFFFF"/>
                </a:solidFill>
                <a:latin typeface="Arial"/>
              </a:rPr>
              <a:t>培训目标：通过真实案例剖析数字化转型成功路径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342" y="3977639"/>
            <a:ext cx="853226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00BFA5"/>
                </a:solidFill>
                <a:latin typeface="Arial"/>
              </a:rPr>
              <a:t>💎 </a:t>
            </a:r>
            <a:r>
              <a:rPr sz="1349">
                <a:solidFill>
                  <a:srgbClr val="FFFFFF"/>
                </a:solidFill>
                <a:latin typeface="Arial"/>
              </a:rPr>
              <a:t>核心价值：提供可借鉴的实战经验和管理启示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342" y="4389120"/>
            <a:ext cx="853226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00BFA5"/>
                </a:solidFill>
                <a:latin typeface="Arial"/>
              </a:rPr>
              <a:t>🏦 </a:t>
            </a:r>
            <a:r>
              <a:rPr sz="1349">
                <a:solidFill>
                  <a:srgbClr val="FFFFFF"/>
                </a:solidFill>
                <a:latin typeface="Arial"/>
              </a:rPr>
              <a:t>案例聚焦：北京银行"数字原生银行"转型实践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342" y="4800600"/>
            <a:ext cx="853226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00BFA5"/>
                </a:solidFill>
                <a:latin typeface="Arial"/>
              </a:rPr>
              <a:t>🔍 </a:t>
            </a:r>
            <a:r>
              <a:rPr sz="1349">
                <a:solidFill>
                  <a:srgbClr val="FFFFFF"/>
                </a:solidFill>
                <a:latin typeface="Arial"/>
              </a:rPr>
              <a:t>分析维度：战略选择、实施路径、挑战应对、成功因素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342" y="5212080"/>
            <a:ext cx="853226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00BFA5"/>
                </a:solidFill>
                <a:latin typeface="Arial"/>
              </a:rPr>
              <a:t>📚 </a:t>
            </a:r>
            <a:r>
              <a:rPr sz="1349">
                <a:solidFill>
                  <a:srgbClr val="FFFFFF"/>
                </a:solidFill>
                <a:latin typeface="Arial"/>
              </a:rPr>
              <a:t>学习收获：掌握数字化转型的关键要素和实施方法论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8895" y="6172200"/>
            <a:ext cx="975116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AAAAAA"/>
                </a:solidFill>
                <a:latin typeface="Arial"/>
              </a:rPr>
              <a:t>数字化转型领导力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714500"/>
            <a:ext cx="9751161" cy="4457700"/>
          </a:xfrm>
          <a:prstGeom prst="rect">
            <a:avLst/>
          </a:prstGeom>
          <a:solidFill>
            <a:srgbClr val="2A3B4C"/>
          </a:solidFill>
          <a:ln w="12700">
            <a:solidFill>
              <a:srgbClr val="2D40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129" y="685800"/>
            <a:ext cx="1370064" cy="8229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8895" y="68580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🏦 </a:t>
            </a:r>
            <a:r>
              <a:rPr sz="2399" b="1">
                <a:solidFill>
                  <a:srgbClr val="FFFFFF"/>
                </a:solidFill>
                <a:latin typeface="Arial"/>
              </a:rPr>
              <a:t>北京银行"1+3+5"数字化战略框架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342" y="1920240"/>
            <a:ext cx="8532266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0BFA5"/>
                </a:solidFill>
                <a:latin typeface="Arial"/>
              </a:rPr>
              <a:t>🎯 </a:t>
            </a:r>
            <a:r>
              <a:rPr sz="1799" b="1">
                <a:solidFill>
                  <a:srgbClr val="4DACFF"/>
                </a:solidFill>
                <a:latin typeface="Arial"/>
              </a:rPr>
              <a:t>1个核心目标：</a:t>
            </a:r>
            <a:r>
              <a:rPr sz="1799">
                <a:solidFill>
                  <a:srgbClr val="FFFFFF"/>
                </a:solidFill>
                <a:latin typeface="Arial"/>
              </a:rPr>
              <a:t>打造"数字原生银行"，重塑银行业务模式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342" y="2468879"/>
            <a:ext cx="8532266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7986CB"/>
                </a:solidFill>
                <a:latin typeface="Arial"/>
              </a:rPr>
              <a:t>🔄 </a:t>
            </a:r>
            <a:r>
              <a:rPr sz="1799" b="1">
                <a:solidFill>
                  <a:srgbClr val="4DACFF"/>
                </a:solidFill>
                <a:latin typeface="Arial"/>
              </a:rPr>
              <a:t>3大转型方向：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15900" y="2880360"/>
            <a:ext cx="804470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349" b="1">
                <a:solidFill>
                  <a:srgbClr val="FFFFFF"/>
                </a:solidFill>
                <a:latin typeface="Arial"/>
              </a:rPr>
              <a:t>业务数字化</a:t>
            </a:r>
            <a:r>
              <a:rPr sz="1349">
                <a:solidFill>
                  <a:srgbClr val="FFFFFF"/>
                </a:solidFill>
                <a:latin typeface="Arial"/>
              </a:rPr>
              <a:t>（客户体验优化）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15900" y="3154679"/>
            <a:ext cx="804470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349" b="1">
                <a:solidFill>
                  <a:srgbClr val="FFFFFF"/>
                </a:solidFill>
                <a:latin typeface="Arial"/>
              </a:rPr>
              <a:t>管理数字化</a:t>
            </a:r>
            <a:r>
              <a:rPr sz="1349">
                <a:solidFill>
                  <a:srgbClr val="FFFFFF"/>
                </a:solidFill>
                <a:latin typeface="Arial"/>
              </a:rPr>
              <a:t>（运营效率提升）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15900" y="3429000"/>
            <a:ext cx="8044708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349" b="1">
                <a:solidFill>
                  <a:srgbClr val="FFFFFF"/>
                </a:solidFill>
                <a:latin typeface="Arial"/>
              </a:rPr>
              <a:t>生态数字化</a:t>
            </a:r>
            <a:r>
              <a:rPr sz="1349">
                <a:solidFill>
                  <a:srgbClr val="FFFFFF"/>
                </a:solidFill>
                <a:latin typeface="Arial"/>
              </a:rPr>
              <a:t>（产业链整合）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342" y="3840480"/>
            <a:ext cx="8532266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0BFA5"/>
                </a:solidFill>
                <a:latin typeface="Arial"/>
              </a:rPr>
              <a:t>⚙️ </a:t>
            </a:r>
            <a:r>
              <a:rPr sz="1799" b="1">
                <a:solidFill>
                  <a:srgbClr val="4DACFF"/>
                </a:solidFill>
                <a:latin typeface="Arial"/>
              </a:rPr>
              <a:t>5大能力建设：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15900" y="425196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349">
                <a:solidFill>
                  <a:srgbClr val="FFFFFF"/>
                </a:solidFill>
                <a:latin typeface="Arial"/>
              </a:rPr>
              <a:t>数据治理体系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38255" y="425196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349">
                <a:solidFill>
                  <a:srgbClr val="FFFFFF"/>
                </a:solidFill>
                <a:latin typeface="Arial"/>
              </a:rPr>
              <a:t>风险控制优化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15900" y="452628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349">
                <a:solidFill>
                  <a:srgbClr val="FFFFFF"/>
                </a:solidFill>
                <a:latin typeface="Arial"/>
              </a:rPr>
              <a:t>科技架构升级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38255" y="452628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349">
                <a:solidFill>
                  <a:srgbClr val="FFFFFF"/>
                </a:solidFill>
                <a:latin typeface="Arial"/>
              </a:rPr>
              <a:t>人才储备强化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15900" y="480060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349">
                <a:solidFill>
                  <a:srgbClr val="FFFFFF"/>
                </a:solidFill>
                <a:latin typeface="Arial"/>
              </a:rPr>
              <a:t>敏捷组织重构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28342" y="5212080"/>
            <a:ext cx="8532266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FFB74D"/>
                </a:solidFill>
                <a:latin typeface="Arial"/>
              </a:rPr>
              <a:t>💡 </a:t>
            </a:r>
            <a:r>
              <a:rPr sz="1799" b="1">
                <a:solidFill>
                  <a:srgbClr val="4DACFF"/>
                </a:solidFill>
                <a:latin typeface="Arial"/>
              </a:rPr>
              <a:t>战略创新特色：</a:t>
            </a:r>
            <a:r>
              <a:rPr sz="1799" b="1">
                <a:solidFill>
                  <a:srgbClr val="00BFA5"/>
                </a:solidFill>
                <a:latin typeface="Arial"/>
              </a:rPr>
              <a:t>"重点突破、快速迭代"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18895" y="6172200"/>
            <a:ext cx="975116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159"/>
              </a:lnSpc>
            </a:pPr>
            <a:r>
              <a:rPr sz="1799">
                <a:solidFill>
                  <a:srgbClr val="7986CB"/>
                </a:solidFill>
                <a:latin typeface="Arial"/>
              </a:rPr>
              <a:t>🔒 </a:t>
            </a:r>
            <a:r>
              <a:rPr sz="1349" b="1">
                <a:solidFill>
                  <a:srgbClr val="4DACFF"/>
                </a:solidFill>
                <a:latin typeface="Arial"/>
              </a:rPr>
              <a:t>核心竞争优势：</a:t>
            </a:r>
            <a:r>
              <a:rPr sz="1349">
                <a:solidFill>
                  <a:srgbClr val="FFFFFF"/>
                </a:solidFill>
                <a:latin typeface="Arial"/>
              </a:rPr>
              <a:t>坚持自主可控，核心系统采用国产分布式数据库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703923" y="4320540"/>
            <a:ext cx="4266133" cy="192024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207" y="5623559"/>
            <a:ext cx="1560956" cy="8229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🛣️ </a:t>
            </a:r>
            <a:r>
              <a:rPr sz="2399" b="1">
                <a:solidFill>
                  <a:srgbClr val="FFFFFF"/>
                </a:solidFill>
                <a:latin typeface="Arial"/>
              </a:rPr>
              <a:t>三阶段实施路径与关键挑战分析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8895" y="1303020"/>
            <a:ext cx="975116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0BFA5"/>
                </a:solidFill>
                <a:latin typeface="Arial"/>
              </a:rPr>
              <a:t>📊 </a:t>
            </a:r>
            <a:r>
              <a:rPr sz="1799" b="1">
                <a:solidFill>
                  <a:srgbClr val="4DACFF"/>
                </a:solidFill>
                <a:latin typeface="Arial"/>
              </a:rPr>
              <a:t>数字化转型实施路径与挑战应对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1851660"/>
            <a:ext cx="975116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FFB74D"/>
                </a:solidFill>
                <a:latin typeface="Arial"/>
              </a:rPr>
              <a:t>🔄 </a:t>
            </a:r>
            <a:r>
              <a:rPr sz="1349" b="1">
                <a:solidFill>
                  <a:srgbClr val="FFFFFF"/>
                </a:solidFill>
                <a:latin typeface="Arial"/>
              </a:rPr>
              <a:t>基础建设阶段（2021-2022）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342" y="2194560"/>
            <a:ext cx="914171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完成分布式核心系统改造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342" y="2468879"/>
            <a:ext cx="914171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建立企业级数据标准体系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342" y="2743200"/>
            <a:ext cx="914171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成立数字化转型办公室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8895" y="3086100"/>
            <a:ext cx="975116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7986CB"/>
                </a:solidFill>
                <a:latin typeface="Arial"/>
              </a:rPr>
              <a:t>⬆️ </a:t>
            </a:r>
            <a:r>
              <a:rPr sz="1349" b="1">
                <a:solidFill>
                  <a:srgbClr val="FFFFFF"/>
                </a:solidFill>
                <a:latin typeface="Arial"/>
              </a:rPr>
              <a:t>能力提升阶段（2022-2023）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342" y="3429000"/>
            <a:ext cx="914171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构建"京智大脑"AI平台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342" y="3703320"/>
            <a:ext cx="914171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突破智能风控、智能营销、智能运营三大领域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8342" y="3977639"/>
            <a:ext cx="914171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通过"京管云"对接50+政务场景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8895" y="4320540"/>
            <a:ext cx="975116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00BFA5"/>
                </a:solidFill>
                <a:latin typeface="Arial"/>
              </a:rPr>
              <a:t>🚀 </a:t>
            </a:r>
            <a:r>
              <a:rPr sz="1349" b="1">
                <a:solidFill>
                  <a:srgbClr val="FFFFFF"/>
                </a:solidFill>
                <a:latin typeface="Arial"/>
              </a:rPr>
              <a:t>价值创造阶段（2023-2025）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03923" y="4320540"/>
            <a:ext cx="426613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979"/>
              </a:lnSpc>
            </a:pPr>
            <a:r>
              <a:rPr sz="1649" b="1">
                <a:solidFill>
                  <a:srgbClr val="FFB74D"/>
                </a:solidFill>
                <a:latin typeface="Arial"/>
              </a:rPr>
              <a:t>⚠️ </a:t>
            </a:r>
            <a:r>
              <a:rPr sz="1349" b="1">
                <a:solidFill>
                  <a:srgbClr val="FFB74D"/>
                </a:solidFill>
                <a:latin typeface="Arial"/>
              </a:rPr>
              <a:t>关键挑战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28342" y="4663440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零售业务线上化率达</a:t>
            </a:r>
            <a:r>
              <a:rPr sz="1199" b="1">
                <a:solidFill>
                  <a:srgbClr val="00BFA5"/>
                </a:solidFill>
                <a:latin typeface="Arial"/>
              </a:rPr>
              <a:t>89%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47702" y="4732020"/>
            <a:ext cx="377857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DACFF"/>
                </a:solidFill>
                <a:latin typeface="Arial"/>
              </a:rPr>
              <a:t>🔄 </a:t>
            </a:r>
            <a:r>
              <a:rPr sz="1199" b="1">
                <a:solidFill>
                  <a:srgbClr val="FFFFFF"/>
                </a:solidFill>
                <a:latin typeface="Arial"/>
              </a:rPr>
              <a:t>系统兼容性挑战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8342" y="4937759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探索数字人民币生态应用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47702" y="5074920"/>
            <a:ext cx="377857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DACFF"/>
                </a:solidFill>
                <a:latin typeface="Arial"/>
              </a:rPr>
              <a:t>👥 </a:t>
            </a:r>
            <a:r>
              <a:rPr sz="1199" b="1">
                <a:solidFill>
                  <a:srgbClr val="FFFFFF"/>
                </a:solidFill>
                <a:latin typeface="Arial"/>
              </a:rPr>
              <a:t>组织变革阻力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8342" y="5212080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数字化人才占比提升至</a:t>
            </a:r>
            <a:r>
              <a:rPr sz="1199" b="1">
                <a:solidFill>
                  <a:srgbClr val="00BFA5"/>
                </a:solidFill>
                <a:latin typeface="Arial"/>
              </a:rPr>
              <a:t>15%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47702" y="5417820"/>
            <a:ext cx="377857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DACFF"/>
                </a:solidFill>
                <a:latin typeface="Arial"/>
              </a:rPr>
              <a:t>🔒 </a:t>
            </a:r>
            <a:r>
              <a:rPr sz="1199" b="1">
                <a:solidFill>
                  <a:srgbClr val="FFFFFF"/>
                </a:solidFill>
                <a:latin typeface="Arial"/>
              </a:rPr>
              <a:t>监管合规压力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47702" y="5760720"/>
            <a:ext cx="377857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CCCCCC"/>
                </a:solidFill>
                <a:latin typeface="Arial"/>
              </a:rPr>
              <a:t>数据安全与隐私保护平衡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360609" y="6446520"/>
            <a:ext cx="1218895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数字化转型领导力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7313371" y="4457700"/>
            <a:ext cx="4509912" cy="17145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335" y="1920240"/>
            <a:ext cx="2511984" cy="2194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🔑 </a:t>
            </a:r>
            <a:r>
              <a:rPr sz="2399" b="1">
                <a:solidFill>
                  <a:srgbClr val="FFFFFF"/>
                </a:solidFill>
                <a:latin typeface="Arial"/>
              </a:rPr>
              <a:t>关键成功因素与技术创新突破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8895" y="1371600"/>
            <a:ext cx="975116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0BFA5"/>
                </a:solidFill>
                <a:latin typeface="Arial"/>
              </a:rPr>
              <a:t>📊 </a:t>
            </a:r>
            <a:r>
              <a:rPr sz="1799" b="1">
                <a:solidFill>
                  <a:srgbClr val="4DACFF"/>
                </a:solidFill>
                <a:latin typeface="Arial"/>
              </a:rPr>
              <a:t>数字化转型成功的四大关键因素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192024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B74D"/>
                </a:solidFill>
                <a:latin typeface="Arial"/>
              </a:rPr>
              <a:t>⚙️ </a:t>
            </a:r>
            <a:r>
              <a:rPr sz="1349" b="1">
                <a:solidFill>
                  <a:srgbClr val="FFFFFF"/>
                </a:solidFill>
                <a:latin typeface="Arial"/>
              </a:rPr>
              <a:t>战略引领与顶层设计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342" y="226314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董事长亲自挂帅数字化转型领导小组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342" y="260604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科技投入占比从</a:t>
            </a:r>
            <a:r>
              <a:rPr sz="1199" b="1">
                <a:solidFill>
                  <a:srgbClr val="FFB74D"/>
                </a:solidFill>
                <a:latin typeface="Arial"/>
              </a:rPr>
              <a:t>2.8%</a:t>
            </a:r>
            <a:r>
              <a:rPr sz="1199">
                <a:solidFill>
                  <a:srgbClr val="FFFFFF"/>
                </a:solidFill>
                <a:latin typeface="Arial"/>
              </a:rPr>
              <a:t>提升至</a:t>
            </a:r>
            <a:r>
              <a:rPr sz="1199" b="1">
                <a:solidFill>
                  <a:srgbClr val="00BFA5"/>
                </a:solidFill>
                <a:latin typeface="Arial"/>
              </a:rPr>
              <a:t>3.9%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895" y="301752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B74D"/>
                </a:solidFill>
                <a:latin typeface="Arial"/>
              </a:rPr>
              <a:t>🚀 </a:t>
            </a:r>
            <a:r>
              <a:rPr sz="1349" b="1">
                <a:solidFill>
                  <a:srgbClr val="FFFFFF"/>
                </a:solidFill>
                <a:latin typeface="Arial"/>
              </a:rPr>
              <a:t>技术架构创新突破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342" y="336042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完成OceanBase数据库迁移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342" y="370332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支撑</a:t>
            </a:r>
            <a:r>
              <a:rPr sz="1199" b="1">
                <a:solidFill>
                  <a:srgbClr val="00BFA5"/>
                </a:solidFill>
                <a:latin typeface="Arial"/>
              </a:rPr>
              <a:t>6000TPS</a:t>
            </a:r>
            <a:r>
              <a:rPr sz="1199">
                <a:solidFill>
                  <a:srgbClr val="FFFFFF"/>
                </a:solidFill>
                <a:latin typeface="Arial"/>
              </a:rPr>
              <a:t>高并发交易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342" y="404622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"京智大脑"平台年调用量超</a:t>
            </a:r>
            <a:r>
              <a:rPr sz="1199" b="1">
                <a:solidFill>
                  <a:srgbClr val="00BFA5"/>
                </a:solidFill>
                <a:latin typeface="Arial"/>
              </a:rPr>
              <a:t>10亿</a:t>
            </a:r>
            <a:r>
              <a:rPr sz="1199">
                <a:solidFill>
                  <a:srgbClr val="FFFFFF"/>
                </a:solidFill>
                <a:latin typeface="Arial"/>
              </a:rPr>
              <a:t>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8895" y="445770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B74D"/>
                </a:solidFill>
                <a:latin typeface="Arial"/>
              </a:rPr>
              <a:t>💰 </a:t>
            </a:r>
            <a:r>
              <a:rPr sz="1349" b="1">
                <a:solidFill>
                  <a:srgbClr val="FFFFFF"/>
                </a:solidFill>
                <a:latin typeface="Arial"/>
              </a:rPr>
              <a:t>业务价值闭环实现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7150" y="4594860"/>
            <a:ext cx="402235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7986CB"/>
                </a:solidFill>
                <a:latin typeface="Arial"/>
              </a:rPr>
              <a:t>📈 </a:t>
            </a:r>
            <a:r>
              <a:rPr sz="1349" b="1">
                <a:solidFill>
                  <a:srgbClr val="FFFFFF"/>
                </a:solidFill>
                <a:latin typeface="Arial"/>
              </a:rPr>
              <a:t>核心技术指标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28342" y="480060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信贷审批时效从</a:t>
            </a:r>
            <a:r>
              <a:rPr sz="1199" b="1">
                <a:solidFill>
                  <a:srgbClr val="FFB74D"/>
                </a:solidFill>
                <a:latin typeface="Arial"/>
              </a:rPr>
              <a:t>3天</a:t>
            </a:r>
            <a:r>
              <a:rPr sz="1199">
                <a:solidFill>
                  <a:srgbClr val="FFFFFF"/>
                </a:solidFill>
                <a:latin typeface="Arial"/>
              </a:rPr>
              <a:t>缩短至</a:t>
            </a:r>
            <a:r>
              <a:rPr sz="1199" b="1">
                <a:solidFill>
                  <a:srgbClr val="00BFA5"/>
                </a:solidFill>
                <a:latin typeface="Arial"/>
              </a:rPr>
              <a:t>1小时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57150" y="500634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系统可用性达</a:t>
            </a:r>
            <a:r>
              <a:rPr sz="1199" b="1">
                <a:solidFill>
                  <a:srgbClr val="00BFA5"/>
                </a:solidFill>
                <a:latin typeface="Arial"/>
              </a:rPr>
              <a:t>99.99%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28342" y="514350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数字化项目ROI要求不低于</a:t>
            </a:r>
            <a:r>
              <a:rPr sz="1199" b="1">
                <a:solidFill>
                  <a:srgbClr val="00BFA5"/>
                </a:solidFill>
                <a:latin typeface="Arial"/>
              </a:rPr>
              <a:t>1:3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57150" y="528066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数据处理能力提升</a:t>
            </a:r>
            <a:r>
              <a:rPr sz="1199" b="1">
                <a:solidFill>
                  <a:srgbClr val="00BFA5"/>
                </a:solidFill>
                <a:latin typeface="Arial"/>
              </a:rPr>
              <a:t>300%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18895" y="555498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B74D"/>
                </a:solidFill>
                <a:latin typeface="Arial"/>
              </a:rPr>
              <a:t>👥 </a:t>
            </a:r>
            <a:r>
              <a:rPr sz="1349" b="1">
                <a:solidFill>
                  <a:srgbClr val="FFFFFF"/>
                </a:solidFill>
                <a:latin typeface="Arial"/>
              </a:rPr>
              <a:t>组织机制革新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7150" y="555498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客户响应时间缩短</a:t>
            </a:r>
            <a:r>
              <a:rPr sz="1199" b="1">
                <a:solidFill>
                  <a:srgbClr val="00BFA5"/>
                </a:solidFill>
                <a:latin typeface="Arial"/>
              </a:rPr>
              <a:t>80%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57150" y="5829300"/>
            <a:ext cx="402235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7986CB"/>
                </a:solidFill>
                <a:latin typeface="Arial"/>
              </a:rPr>
              <a:t>🔍 </a:t>
            </a:r>
            <a:r>
              <a:rPr sz="1199">
                <a:solidFill>
                  <a:srgbClr val="FFFFFF"/>
                </a:solidFill>
                <a:latin typeface="Arial"/>
              </a:rPr>
              <a:t>创新应用场景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28342" y="589788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实行"业务+科技"双负责人制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57150" y="617220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智能客服 • 精准营销 • 风险预警 • 运营优化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28342" y="624078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组建</a:t>
            </a:r>
            <a:r>
              <a:rPr sz="1199" b="1">
                <a:solidFill>
                  <a:srgbClr val="00BFA5"/>
                </a:solidFill>
                <a:latin typeface="Arial"/>
              </a:rPr>
              <a:t>150个</a:t>
            </a:r>
            <a:r>
              <a:rPr sz="1199">
                <a:solidFill>
                  <a:srgbClr val="FFFFFF"/>
                </a:solidFill>
                <a:latin typeface="Arial"/>
              </a:rPr>
              <a:t>跨职能敏捷小组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5349240"/>
            <a:ext cx="9751161" cy="1028700"/>
          </a:xfrm>
          <a:prstGeom prst="rect">
            <a:avLst/>
          </a:prstGeom>
          <a:solidFill>
            <a:srgbClr val="1E3B33"/>
          </a:solidFill>
          <a:ln w="12700">
            <a:solidFill>
              <a:srgbClr val="00B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262" y="1920240"/>
            <a:ext cx="2795908" cy="308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📊 </a:t>
            </a:r>
            <a:r>
              <a:rPr sz="2399" b="1">
                <a:solidFill>
                  <a:srgbClr val="FFFFFF"/>
                </a:solidFill>
                <a:latin typeface="Arial"/>
              </a:rPr>
              <a:t>实战经验启示与管理借鉴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8895" y="1371600"/>
            <a:ext cx="975116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0BFA5"/>
                </a:solidFill>
                <a:latin typeface="Arial"/>
              </a:rPr>
              <a:t>🏦 </a:t>
            </a:r>
            <a:r>
              <a:rPr sz="1799" b="1">
                <a:solidFill>
                  <a:srgbClr val="4DACFF"/>
                </a:solidFill>
                <a:latin typeface="Arial"/>
              </a:rPr>
              <a:t>北京银行案例的四大管理启示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1920240"/>
            <a:ext cx="670392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B74D"/>
                </a:solidFill>
                <a:latin typeface="Arial"/>
              </a:rPr>
              <a:t>➊ </a:t>
            </a:r>
            <a:r>
              <a:rPr sz="1349" b="1">
                <a:solidFill>
                  <a:srgbClr val="FFFFFF"/>
                </a:solidFill>
                <a:latin typeface="Arial"/>
              </a:rPr>
              <a:t>差异化定位策略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342" y="2331720"/>
            <a:ext cx="609447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中小银行应聚焦区域经济与细分市场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8895" y="2743200"/>
            <a:ext cx="670392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B74D"/>
                </a:solidFill>
                <a:latin typeface="Arial"/>
              </a:rPr>
              <a:t>➋ </a:t>
            </a:r>
            <a:r>
              <a:rPr sz="1349" b="1">
                <a:solidFill>
                  <a:srgbClr val="FFFFFF"/>
                </a:solidFill>
                <a:latin typeface="Arial"/>
              </a:rPr>
              <a:t>价值导向原则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342" y="3154679"/>
            <a:ext cx="609447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每个项目必须明确业务提升指标和ROI目标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8895" y="3566160"/>
            <a:ext cx="670392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B74D"/>
                </a:solidFill>
                <a:latin typeface="Arial"/>
              </a:rPr>
              <a:t>➌ </a:t>
            </a:r>
            <a:r>
              <a:rPr sz="1349" b="1">
                <a:solidFill>
                  <a:srgbClr val="FFFFFF"/>
                </a:solidFill>
                <a:latin typeface="Arial"/>
              </a:rPr>
              <a:t>生态思维应用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342" y="3977639"/>
            <a:ext cx="609447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构建开放共享的数字生态，降低自建成本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18895" y="4389120"/>
            <a:ext cx="670392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B74D"/>
                </a:solidFill>
                <a:latin typeface="Arial"/>
              </a:rPr>
              <a:t>➍ </a:t>
            </a:r>
            <a:r>
              <a:rPr sz="1349" b="1">
                <a:solidFill>
                  <a:srgbClr val="FFFFFF"/>
                </a:solidFill>
                <a:latin typeface="Arial"/>
              </a:rPr>
              <a:t>分步实施方法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8342" y="4800600"/>
            <a:ext cx="609447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采用三阶段渐进路径，避免高风险改造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66597" y="5074920"/>
            <a:ext cx="3047238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CCCCCC"/>
                </a:solidFill>
                <a:latin typeface="Arial"/>
              </a:rPr>
              <a:t>北京银行数字化转型案例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2674" y="5486400"/>
            <a:ext cx="926360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00BFA5"/>
                </a:solidFill>
                <a:latin typeface="Arial"/>
              </a:rPr>
              <a:t>💡 </a:t>
            </a:r>
            <a:r>
              <a:rPr sz="1349" b="1">
                <a:solidFill>
                  <a:srgbClr val="FFFFFF"/>
                </a:solidFill>
                <a:latin typeface="Arial"/>
              </a:rPr>
              <a:t>行动建议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2674" y="589788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✓ </a:t>
            </a:r>
            <a:r>
              <a:rPr sz="1199">
                <a:solidFill>
                  <a:srgbClr val="FFFFFF"/>
                </a:solidFill>
                <a:latin typeface="Arial"/>
              </a:rPr>
              <a:t>建立专项组织 · 制定价值评估体系 · 培养复合型人才 · 持续优化与风险防控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1161" y="6446520"/>
            <a:ext cx="1828342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数字化转型领导力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4937759"/>
            <a:ext cx="9751161" cy="1165860"/>
          </a:xfrm>
          <a:prstGeom prst="rect">
            <a:avLst/>
          </a:prstGeom>
          <a:solidFill>
            <a:srgbClr val="2A3B4C"/>
          </a:solidFill>
          <a:ln w="12700">
            <a:solidFill>
              <a:srgbClr val="7986C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653" y="1920240"/>
            <a:ext cx="4139644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8895" y="102870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💬 </a:t>
            </a:r>
            <a:r>
              <a:rPr sz="2399" b="1">
                <a:solidFill>
                  <a:srgbClr val="FFFFFF"/>
                </a:solidFill>
                <a:latin typeface="Arial"/>
              </a:rPr>
              <a:t>互动讨论：行业痛点与机遇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2674" y="500634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4DACFF"/>
                </a:solidFill>
                <a:latin typeface="Arial"/>
              </a:rPr>
              <a:t>🎯 </a:t>
            </a:r>
            <a:r>
              <a:rPr sz="1349" b="1">
                <a:solidFill>
                  <a:srgbClr val="FFFFFF"/>
                </a:solidFill>
                <a:latin typeface="Arial"/>
              </a:rPr>
              <a:t>培训目标：引导管理者深度分析数字化转型挑战与机遇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2674" y="534924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>
                <a:solidFill>
                  <a:srgbClr val="FFB74D"/>
                </a:solidFill>
                <a:latin typeface="Arial"/>
              </a:rPr>
              <a:t>⏱ </a:t>
            </a:r>
            <a:r>
              <a:rPr sz="1349">
                <a:solidFill>
                  <a:srgbClr val="FFFFFF"/>
                </a:solidFill>
                <a:latin typeface="Arial"/>
              </a:rPr>
              <a:t>讨论时长：45分钟深度交流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38255" y="5349240"/>
            <a:ext cx="438802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>
                <a:solidFill>
                  <a:srgbClr val="00BFA5"/>
                </a:solidFill>
                <a:latin typeface="Arial"/>
              </a:rPr>
              <a:t>✨ </a:t>
            </a:r>
            <a:r>
              <a:rPr sz="1349">
                <a:solidFill>
                  <a:srgbClr val="FFFFFF"/>
                </a:solidFill>
                <a:latin typeface="Arial"/>
              </a:rPr>
              <a:t>核心价值：促进经验交流，提升实用性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2674" y="5623559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>
                <a:solidFill>
                  <a:srgbClr val="7986CB"/>
                </a:solidFill>
                <a:latin typeface="Arial"/>
              </a:rPr>
              <a:t>👥 </a:t>
            </a:r>
            <a:r>
              <a:rPr sz="1349">
                <a:solidFill>
                  <a:srgbClr val="FFFFFF"/>
                </a:solidFill>
                <a:latin typeface="Arial"/>
              </a:rPr>
              <a:t>参与对象：中高层管理者、部门负责人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38255" y="5623559"/>
            <a:ext cx="438802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>
                <a:solidFill>
                  <a:srgbClr val="FFB74D"/>
                </a:solidFill>
                <a:latin typeface="Arial"/>
              </a:rPr>
              <a:t>🏆 </a:t>
            </a:r>
            <a:r>
              <a:rPr sz="1349">
                <a:solidFill>
                  <a:srgbClr val="FFFFFF"/>
                </a:solidFill>
                <a:latin typeface="Arial"/>
              </a:rPr>
              <a:t>预期成果：形成痛点共识，识别机遇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8895" y="6515100"/>
            <a:ext cx="9751161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数字化转型领导力企业内训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70056" y="6515100"/>
            <a:ext cx="609447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70" y="4937759"/>
            <a:ext cx="2194011" cy="12344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8895" y="68580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🔍 </a:t>
            </a:r>
            <a:r>
              <a:rPr sz="2399" b="1">
                <a:solidFill>
                  <a:srgbClr val="FFFFFF"/>
                </a:solidFill>
                <a:latin typeface="Arial"/>
              </a:rPr>
              <a:t>数字化转型核心痛点深度解析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8895" y="1508760"/>
            <a:ext cx="975116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4DACFF"/>
                </a:solidFill>
                <a:latin typeface="Arial"/>
              </a:rPr>
              <a:t>企业数字化转型主要挑战维度分析：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8895" y="205740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00BFA5"/>
                </a:solidFill>
                <a:latin typeface="Arial"/>
              </a:rPr>
              <a:t>⚙️ </a:t>
            </a:r>
            <a:r>
              <a:rPr sz="1499" b="1">
                <a:solidFill>
                  <a:srgbClr val="FFFFFF"/>
                </a:solidFill>
                <a:latin typeface="Arial"/>
              </a:rPr>
              <a:t>技术实施维度挑战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8255" y="205740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FFB74D"/>
                </a:solidFill>
                <a:latin typeface="Arial"/>
              </a:rPr>
              <a:t>💰 </a:t>
            </a:r>
            <a:r>
              <a:rPr sz="1499" b="1">
                <a:solidFill>
                  <a:srgbClr val="FFFFFF"/>
                </a:solidFill>
                <a:latin typeface="Arial"/>
              </a:rPr>
              <a:t>战略与资金维度困境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2674" y="2468879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技术迭代压力：更新周期缩短至</a:t>
            </a:r>
            <a:r>
              <a:rPr sz="1199" b="1">
                <a:solidFill>
                  <a:srgbClr val="FFB74D"/>
                </a:solidFill>
                <a:latin typeface="Arial"/>
              </a:rPr>
              <a:t>18-24个月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82034" y="2468879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战略落地脱节：投资回报周期延长至</a:t>
            </a:r>
            <a:r>
              <a:rPr sz="1199" b="1">
                <a:solidFill>
                  <a:srgbClr val="FFB74D"/>
                </a:solidFill>
                <a:latin typeface="Arial"/>
              </a:rPr>
              <a:t>5年以上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2674" y="274320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系统集成复杂性：制造业设备联网率不足</a:t>
            </a:r>
            <a:r>
              <a:rPr sz="1199" b="1">
                <a:solidFill>
                  <a:srgbClr val="FFB74D"/>
                </a:solidFill>
                <a:latin typeface="Arial"/>
              </a:rPr>
              <a:t>40%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82034" y="274320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资金压力突出：中小企业硬件投入占比达</a:t>
            </a:r>
            <a:r>
              <a:rPr sz="1199" b="1">
                <a:solidFill>
                  <a:srgbClr val="FFB74D"/>
                </a:solidFill>
                <a:latin typeface="Arial"/>
              </a:rPr>
              <a:t>65%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2674" y="301752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62%企业因技术选型不当导致项目延期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82034" y="301752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76%企业认为财税政策支持力度不足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8895" y="342900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7986CB"/>
                </a:solidFill>
                <a:latin typeface="Arial"/>
              </a:rPr>
              <a:t>👥 </a:t>
            </a:r>
            <a:r>
              <a:rPr sz="1499" b="1">
                <a:solidFill>
                  <a:srgbClr val="FFFFFF"/>
                </a:solidFill>
                <a:latin typeface="Arial"/>
              </a:rPr>
              <a:t>人才与组织维度障碍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38255" y="342900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E74C3C"/>
                </a:solidFill>
                <a:latin typeface="Arial"/>
              </a:rPr>
              <a:t>🔒 </a:t>
            </a:r>
            <a:r>
              <a:rPr sz="1499" b="1">
                <a:solidFill>
                  <a:srgbClr val="FFFFFF"/>
                </a:solidFill>
                <a:latin typeface="Arial"/>
              </a:rPr>
              <a:t>数据安全与合规风险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2674" y="384048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数字化人才缺口：专精特新企业人才占比不足</a:t>
            </a:r>
            <a:r>
              <a:rPr sz="1199" b="1">
                <a:solidFill>
                  <a:srgbClr val="FFB74D"/>
                </a:solidFill>
                <a:latin typeface="Arial"/>
              </a:rPr>
              <a:t>15%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82034" y="384048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数据治理难题：83%企业面临数据加密与隐私保护压力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2674" y="411480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组织文化冲突：78%企业遭遇传统与敏捷文化摩擦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82034" y="411480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数据泄露损失年均增长</a:t>
            </a:r>
            <a:r>
              <a:rPr sz="1199" b="1">
                <a:solidFill>
                  <a:srgbClr val="E74C3C"/>
                </a:solidFill>
                <a:latin typeface="Arial"/>
              </a:rPr>
              <a:t>230%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62674" y="438912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文化变革需同步推动流程重组与激励机制创新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82034" y="438912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多国GDPR类法规要求建立动态合规审查机制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18895" y="6172200"/>
            <a:ext cx="975116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数字化转型领导力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1371600"/>
            <a:ext cx="5119359" cy="24003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460144" y="1371600"/>
            <a:ext cx="5119359" cy="24003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9447" y="4114800"/>
            <a:ext cx="5119359" cy="20574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460144" y="4114800"/>
            <a:ext cx="5119359" cy="20574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33" y="3086100"/>
            <a:ext cx="2056885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8895" y="548640"/>
            <a:ext cx="975116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🚀 </a:t>
            </a:r>
            <a:r>
              <a:rPr sz="2399" b="1">
                <a:solidFill>
                  <a:srgbClr val="FFFFFF"/>
                </a:solidFill>
                <a:latin typeface="Arial"/>
              </a:rPr>
              <a:t>数字化转型机遇与价值创造路径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3226" y="14401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0BFA5"/>
                </a:solidFill>
                <a:latin typeface="Arial"/>
              </a:rPr>
              <a:t>💎 </a:t>
            </a:r>
            <a:r>
              <a:rPr sz="1799" b="1">
                <a:solidFill>
                  <a:srgbClr val="4DACFF"/>
                </a:solidFill>
                <a:latin typeface="Arial"/>
              </a:rPr>
              <a:t>战略价值重构机遇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3923" y="14401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7986CB"/>
                </a:solidFill>
                <a:latin typeface="Arial"/>
              </a:rPr>
              <a:t>⚙️ </a:t>
            </a:r>
            <a:r>
              <a:rPr sz="1799" b="1">
                <a:solidFill>
                  <a:srgbClr val="4DACFF"/>
                </a:solidFill>
                <a:latin typeface="Arial"/>
              </a:rPr>
              <a:t>关键技术驱动趋势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226" y="17830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 b="1">
                <a:solidFill>
                  <a:srgbClr val="FFFFFF"/>
                </a:solidFill>
                <a:latin typeface="Arial"/>
              </a:rPr>
              <a:t>竞争优势重塑：</a:t>
            </a:r>
            <a:r>
              <a:rPr sz="1199">
                <a:solidFill>
                  <a:srgbClr val="FFFFFF"/>
                </a:solidFill>
                <a:latin typeface="Arial"/>
              </a:rPr>
              <a:t>大数据分析优化战略决策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3923" y="17830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 b="1">
                <a:solidFill>
                  <a:srgbClr val="FFFFFF"/>
                </a:solidFill>
                <a:latin typeface="Arial"/>
              </a:rPr>
              <a:t>AI与自动化：</a:t>
            </a:r>
            <a:r>
              <a:rPr sz="1199">
                <a:solidFill>
                  <a:srgbClr val="FFFFFF"/>
                </a:solidFill>
                <a:latin typeface="Arial"/>
              </a:rPr>
              <a:t>44%企业将AI列为优先事项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3226" y="21259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 b="1">
                <a:solidFill>
                  <a:srgbClr val="FFFFFF"/>
                </a:solidFill>
                <a:latin typeface="Arial"/>
              </a:rPr>
              <a:t>商业模式创新：</a:t>
            </a:r>
            <a:r>
              <a:rPr sz="1199">
                <a:solidFill>
                  <a:srgbClr val="FFFFFF"/>
                </a:solidFill>
                <a:latin typeface="Arial"/>
              </a:rPr>
              <a:t>数据驱动精细化服务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3923" y="21259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 b="1">
                <a:solidFill>
                  <a:srgbClr val="FFFFFF"/>
                </a:solidFill>
                <a:latin typeface="Arial"/>
              </a:rPr>
              <a:t>云计算平台：</a:t>
            </a:r>
            <a:r>
              <a:rPr sz="1199">
                <a:solidFill>
                  <a:srgbClr val="FFFFFF"/>
                </a:solidFill>
                <a:latin typeface="Arial"/>
              </a:rPr>
              <a:t>支撑敏捷性与可扩展性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3226" y="2468879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 b="1">
                <a:solidFill>
                  <a:srgbClr val="FFFFFF"/>
                </a:solidFill>
                <a:latin typeface="Arial"/>
              </a:rPr>
              <a:t>收入增长突破：</a:t>
            </a:r>
            <a:r>
              <a:rPr sz="1199">
                <a:solidFill>
                  <a:srgbClr val="FFFFFF"/>
                </a:solidFill>
                <a:latin typeface="Arial"/>
              </a:rPr>
              <a:t>数字化领导者实现</a:t>
            </a:r>
            <a:r>
              <a:rPr sz="1199" b="1">
                <a:solidFill>
                  <a:srgbClr val="00BFA5"/>
                </a:solidFill>
                <a:latin typeface="Arial"/>
              </a:rPr>
              <a:t> &gt;60% </a:t>
            </a:r>
            <a:r>
              <a:rPr sz="1199">
                <a:solidFill>
                  <a:srgbClr val="FFFFFF"/>
                </a:solidFill>
                <a:latin typeface="Arial"/>
              </a:rPr>
              <a:t>收入增长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03923" y="2468879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 b="1">
                <a:solidFill>
                  <a:srgbClr val="FFFFFF"/>
                </a:solidFill>
                <a:latin typeface="Arial"/>
              </a:rPr>
              <a:t>数据与物联网：</a:t>
            </a:r>
            <a:r>
              <a:rPr sz="1199">
                <a:solidFill>
                  <a:srgbClr val="FFFFFF"/>
                </a:solidFill>
                <a:latin typeface="Arial"/>
              </a:rPr>
              <a:t>推动全生命周期管理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3226" y="41833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FFB74D"/>
                </a:solidFill>
                <a:latin typeface="Arial"/>
              </a:rPr>
              <a:t>🔮 </a:t>
            </a:r>
            <a:r>
              <a:rPr sz="1799" b="1">
                <a:solidFill>
                  <a:srgbClr val="4DACFF"/>
                </a:solidFill>
                <a:latin typeface="Arial"/>
              </a:rPr>
              <a:t>未来发展机遇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3923" y="41833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0BFA5"/>
                </a:solidFill>
                <a:latin typeface="Arial"/>
              </a:rPr>
              <a:t>📈 </a:t>
            </a:r>
            <a:r>
              <a:rPr sz="1799" b="1">
                <a:solidFill>
                  <a:srgbClr val="4DACFF"/>
                </a:solidFill>
                <a:latin typeface="Arial"/>
              </a:rPr>
              <a:t>价值实现路径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226" y="45262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 b="1">
                <a:solidFill>
                  <a:srgbClr val="FFFFFF"/>
                </a:solidFill>
                <a:latin typeface="Arial"/>
              </a:rPr>
              <a:t>技术融合创新：</a:t>
            </a:r>
            <a:r>
              <a:rPr sz="1199">
                <a:solidFill>
                  <a:srgbClr val="FFFFFF"/>
                </a:solidFill>
                <a:latin typeface="Arial"/>
              </a:rPr>
              <a:t>AI与云计算结合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3923" y="45262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 b="1">
                <a:solidFill>
                  <a:srgbClr val="FFFFFF"/>
                </a:solidFill>
                <a:latin typeface="Arial"/>
              </a:rPr>
              <a:t>运营优化：</a:t>
            </a:r>
            <a:r>
              <a:rPr sz="1199">
                <a:solidFill>
                  <a:srgbClr val="FFFFFF"/>
                </a:solidFill>
                <a:latin typeface="Arial"/>
              </a:rPr>
              <a:t>降低</a:t>
            </a:r>
            <a:r>
              <a:rPr sz="1199" b="1">
                <a:solidFill>
                  <a:srgbClr val="00BFA5"/>
                </a:solidFill>
                <a:latin typeface="Arial"/>
              </a:rPr>
              <a:t> 30-50% </a:t>
            </a:r>
            <a:r>
              <a:rPr sz="1199">
                <a:solidFill>
                  <a:srgbClr val="FFFFFF"/>
                </a:solidFill>
                <a:latin typeface="Arial"/>
              </a:rPr>
              <a:t>运营成本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3226" y="4869179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 b="1">
                <a:solidFill>
                  <a:srgbClr val="FFFFFF"/>
                </a:solidFill>
                <a:latin typeface="Arial"/>
              </a:rPr>
              <a:t>可持续发展：</a:t>
            </a:r>
            <a:r>
              <a:rPr sz="1199">
                <a:solidFill>
                  <a:srgbClr val="FFFFFF"/>
                </a:solidFill>
                <a:latin typeface="Arial"/>
              </a:rPr>
              <a:t>数字化助力ESG战略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03923" y="4869179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 b="1">
                <a:solidFill>
                  <a:srgbClr val="FFFFFF"/>
                </a:solidFill>
                <a:latin typeface="Arial"/>
              </a:rPr>
              <a:t>客户体验：</a:t>
            </a:r>
            <a:r>
              <a:rPr sz="1199">
                <a:solidFill>
                  <a:srgbClr val="FFFFFF"/>
                </a:solidFill>
                <a:latin typeface="Arial"/>
              </a:rPr>
              <a:t>满意度提升</a:t>
            </a:r>
            <a:r>
              <a:rPr sz="1199" b="1">
                <a:solidFill>
                  <a:srgbClr val="00BFA5"/>
                </a:solidFill>
                <a:latin typeface="Arial"/>
              </a:rPr>
              <a:t> 25-30%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3226" y="52120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 b="1">
                <a:solidFill>
                  <a:srgbClr val="FFFFFF"/>
                </a:solidFill>
                <a:latin typeface="Arial"/>
              </a:rPr>
              <a:t>人才战略升级：</a:t>
            </a:r>
            <a:r>
              <a:rPr sz="1199">
                <a:solidFill>
                  <a:srgbClr val="FFFFFF"/>
                </a:solidFill>
                <a:latin typeface="Arial"/>
              </a:rPr>
              <a:t>数字技能成为核心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3923" y="521208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• </a:t>
            </a:r>
            <a:r>
              <a:rPr sz="1199" b="1">
                <a:solidFill>
                  <a:srgbClr val="FFFFFF"/>
                </a:solidFill>
                <a:latin typeface="Arial"/>
              </a:rPr>
              <a:t>创新驱动：</a:t>
            </a:r>
            <a:r>
              <a:rPr sz="1199">
                <a:solidFill>
                  <a:srgbClr val="FFFFFF"/>
                </a:solidFill>
                <a:latin typeface="Arial"/>
              </a:rPr>
              <a:t>平均</a:t>
            </a:r>
            <a:r>
              <a:rPr sz="1199" b="1">
                <a:solidFill>
                  <a:srgbClr val="00BFA5"/>
                </a:solidFill>
                <a:latin typeface="Arial"/>
              </a:rPr>
              <a:t> 17% </a:t>
            </a:r>
            <a:r>
              <a:rPr sz="1199">
                <a:solidFill>
                  <a:srgbClr val="FFFFFF"/>
                </a:solidFill>
                <a:latin typeface="Arial"/>
              </a:rPr>
              <a:t>营收增长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447" y="6377940"/>
            <a:ext cx="1097005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数字化转型领导力 | 企业战略机遇全景分析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508760"/>
            <a:ext cx="5485028" cy="24003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4457700"/>
            <a:ext cx="5485028" cy="192024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7313371" y="4457700"/>
            <a:ext cx="3656685" cy="1920240"/>
          </a:xfrm>
          <a:prstGeom prst="rect">
            <a:avLst/>
          </a:prstGeom>
          <a:solidFill>
            <a:srgbClr val="1E3B33"/>
          </a:solidFill>
          <a:ln w="12700">
            <a:solidFill>
              <a:srgbClr val="00B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371" y="1721804"/>
            <a:ext cx="3656685" cy="1974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8895" y="205739"/>
            <a:ext cx="243779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⭐⭐⭐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32266" y="205739"/>
            <a:ext cx="243779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⭐⭐⭐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8895" y="685800"/>
            <a:ext cx="975116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🌐 </a:t>
            </a:r>
            <a:r>
              <a:rPr sz="2399" b="1">
                <a:solidFill>
                  <a:srgbClr val="FFFFFF"/>
                </a:solidFill>
                <a:latin typeface="Arial"/>
              </a:rPr>
              <a:t>2025年全球数字化转型趋势深度解析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2674" y="1577339"/>
            <a:ext cx="499747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0BFA5"/>
                </a:solidFill>
                <a:latin typeface="Arial"/>
              </a:rPr>
              <a:t>📊 </a:t>
            </a:r>
            <a:r>
              <a:rPr sz="1799" b="1">
                <a:solidFill>
                  <a:srgbClr val="4DACFF"/>
                </a:solidFill>
                <a:latin typeface="Arial"/>
              </a:rPr>
              <a:t>全球数字经济发展态势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2674" y="205740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经济规模突破：</a:t>
            </a:r>
            <a:r>
              <a:rPr sz="1199">
                <a:solidFill>
                  <a:srgbClr val="FFFFFF"/>
                </a:solidFill>
                <a:latin typeface="Arial"/>
              </a:rPr>
              <a:t>2025年全球数字经济规模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2674" y="240030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   预计达</a:t>
            </a:r>
            <a:r>
              <a:rPr sz="1349" b="1">
                <a:solidFill>
                  <a:srgbClr val="00BFA5"/>
                </a:solidFill>
                <a:latin typeface="Arial"/>
              </a:rPr>
              <a:t>24万亿美元</a:t>
            </a:r>
            <a:r>
              <a:rPr sz="1199">
                <a:solidFill>
                  <a:srgbClr val="FFFFFF"/>
                </a:solidFill>
                <a:latin typeface="Arial"/>
              </a:rPr>
              <a:t>，占全球GDP的</a:t>
            </a:r>
            <a:r>
              <a:rPr sz="1349" b="1">
                <a:solidFill>
                  <a:srgbClr val="00BFA5"/>
                </a:solidFill>
                <a:latin typeface="Arial"/>
              </a:rPr>
              <a:t>21%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2674" y="2811779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增长速度领先：</a:t>
            </a:r>
            <a:r>
              <a:rPr sz="1199">
                <a:solidFill>
                  <a:srgbClr val="FFFFFF"/>
                </a:solidFill>
                <a:latin typeface="Arial"/>
              </a:rPr>
              <a:t>数字经济增速是全球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2674" y="3154679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   经济增速的</a:t>
            </a:r>
            <a:r>
              <a:rPr sz="1349" b="1">
                <a:solidFill>
                  <a:srgbClr val="00BFA5"/>
                </a:solidFill>
                <a:latin typeface="Arial"/>
              </a:rPr>
              <a:t>3倍</a:t>
            </a:r>
            <a:r>
              <a:rPr sz="1199">
                <a:solidFill>
                  <a:srgbClr val="FFFFFF"/>
                </a:solidFill>
                <a:latin typeface="Arial"/>
              </a:rPr>
              <a:t>，成为经济增长新引擎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2674" y="356616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技术融合加速：</a:t>
            </a:r>
            <a:r>
              <a:rPr sz="1199">
                <a:solidFill>
                  <a:srgbClr val="FFFFFF"/>
                </a:solidFill>
                <a:latin typeface="Arial"/>
              </a:rPr>
              <a:t>工业芯片、智能工厂、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2674" y="3909059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   光伏储能等技术深度融合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2674" y="4526280"/>
            <a:ext cx="499747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0BFA5"/>
                </a:solidFill>
                <a:latin typeface="Arial"/>
              </a:rPr>
              <a:t>🚀 </a:t>
            </a:r>
            <a:r>
              <a:rPr sz="1799" b="1">
                <a:solidFill>
                  <a:srgbClr val="4DACFF"/>
                </a:solidFill>
                <a:latin typeface="Arial"/>
              </a:rPr>
              <a:t>关键技术发展趋势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2674" y="500634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986CB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云计算普及：</a:t>
            </a:r>
            <a:r>
              <a:rPr sz="1199">
                <a:solidFill>
                  <a:srgbClr val="FFFFFF"/>
                </a:solidFill>
                <a:latin typeface="Arial"/>
              </a:rPr>
              <a:t>超过</a:t>
            </a:r>
            <a:r>
              <a:rPr sz="1349" b="1">
                <a:solidFill>
                  <a:srgbClr val="00BFA5"/>
                </a:solidFill>
                <a:latin typeface="Arial"/>
              </a:rPr>
              <a:t>50%</a:t>
            </a:r>
            <a:r>
              <a:rPr sz="1199">
                <a:solidFill>
                  <a:srgbClr val="FFFFFF"/>
                </a:solidFill>
                <a:latin typeface="Arial"/>
              </a:rPr>
              <a:t>企业采用分布式云方案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22818" y="5143500"/>
            <a:ext cx="2437790" cy="10287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599"/>
              </a:lnSpc>
            </a:pPr>
            <a:r>
              <a:rPr sz="2999" b="1">
                <a:solidFill>
                  <a:srgbClr val="00BFA5"/>
                </a:solidFill>
                <a:latin typeface="Arial"/>
              </a:rPr>
              <a:t>💡 </a:t>
            </a:r>
            <a:r>
              <a:rPr sz="1799" b="1">
                <a:solidFill>
                  <a:srgbClr val="FFFFFF"/>
                </a:solidFill>
                <a:latin typeface="Arial"/>
              </a:rPr>
              <a:t>数字经济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62674" y="534924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986CB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AI全面应用：</a:t>
            </a:r>
            <a:r>
              <a:rPr sz="1349" b="1">
                <a:solidFill>
                  <a:srgbClr val="00BFA5"/>
                </a:solidFill>
                <a:latin typeface="Arial"/>
              </a:rPr>
              <a:t>36%</a:t>
            </a:r>
            <a:r>
              <a:rPr sz="1199">
                <a:solidFill>
                  <a:srgbClr val="FFFFFF"/>
                </a:solidFill>
                <a:latin typeface="Arial"/>
              </a:rPr>
              <a:t>企业已将生成式AI扩展至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62674" y="569214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   全企业，</a:t>
            </a:r>
            <a:r>
              <a:rPr sz="1349" b="1">
                <a:solidFill>
                  <a:srgbClr val="00BFA5"/>
                </a:solidFill>
                <a:latin typeface="Arial"/>
              </a:rPr>
              <a:t>75%</a:t>
            </a:r>
            <a:r>
              <a:rPr sz="1199">
                <a:solidFill>
                  <a:srgbClr val="FFFFFF"/>
                </a:solidFill>
                <a:latin typeface="Arial"/>
              </a:rPr>
              <a:t>企业计划加大AI投入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62674" y="603504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986CB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技术人才挑战：</a:t>
            </a:r>
            <a:r>
              <a:rPr sz="1199">
                <a:solidFill>
                  <a:srgbClr val="FFFFFF"/>
                </a:solidFill>
                <a:latin typeface="Arial"/>
              </a:rPr>
              <a:t>技术人才短缺成为首要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2674" y="637794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   挑战，需建立持续学习文化弥合技能差距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1371600"/>
            <a:ext cx="5241249" cy="24003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338255" y="1371600"/>
            <a:ext cx="5241249" cy="24003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09447" y="4046220"/>
            <a:ext cx="5241249" cy="24003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338255" y="4046220"/>
            <a:ext cx="5241249" cy="24003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218895" y="548640"/>
            <a:ext cx="975116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🔄 </a:t>
            </a:r>
            <a:r>
              <a:rPr sz="2399" b="1">
                <a:solidFill>
                  <a:srgbClr val="FFFFFF"/>
                </a:solidFill>
                <a:latin typeface="Arial"/>
              </a:rPr>
              <a:t>不同行业数字化转型差异化特点分析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3226" y="1440180"/>
            <a:ext cx="475369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0BFA5"/>
                </a:solidFill>
                <a:latin typeface="Arial"/>
              </a:rPr>
              <a:t>🏭 </a:t>
            </a:r>
            <a:r>
              <a:rPr sz="1799" b="1">
                <a:solidFill>
                  <a:srgbClr val="4DACFF"/>
                </a:solidFill>
                <a:latin typeface="Arial"/>
              </a:rPr>
              <a:t>制造业：智能制造与工业互联网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82034" y="1440180"/>
            <a:ext cx="475369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7986CB"/>
                </a:solidFill>
                <a:latin typeface="Arial"/>
              </a:rPr>
              <a:t>🛒 </a:t>
            </a:r>
            <a:r>
              <a:rPr sz="1799" b="1">
                <a:solidFill>
                  <a:srgbClr val="4DACFF"/>
                </a:solidFill>
                <a:latin typeface="Arial"/>
              </a:rPr>
              <a:t>零售业：全渠道客户体验整合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3226" y="18516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转型核心：以智能制造为核心，通过物联网、AI和数字孪生技术优化生产流程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82034" y="18516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转型焦点：线上线下渠道整合，通过大数据分析实现精准营销与库存优化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3226" y="21945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技术基础：构建工业互联网平台，实现设备与数据实时整合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82034" y="21945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技术支撑：云计算和大数据平台作为核心技术基础设施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3226" y="25374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成功案例：汽车制造企业通过模拟生产线提前发现潜在问题，生产效率提升</a:t>
            </a:r>
            <a:r>
              <a:rPr sz="1349" b="1">
                <a:solidFill>
                  <a:srgbClr val="00BFA5"/>
                </a:solidFill>
                <a:latin typeface="Arial"/>
              </a:rPr>
              <a:t> 20% ↑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82034" y="253746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实践成果：客户复购率提升</a:t>
            </a:r>
            <a:r>
              <a:rPr sz="1349" b="1">
                <a:solidFill>
                  <a:srgbClr val="00BFA5"/>
                </a:solidFill>
                <a:latin typeface="Arial"/>
              </a:rPr>
              <a:t> 25% ↑</a:t>
            </a:r>
            <a:r>
              <a:rPr sz="1199">
                <a:solidFill>
                  <a:srgbClr val="FFFFFF"/>
                </a:solidFill>
                <a:latin typeface="Arial"/>
              </a:rPr>
              <a:t>，库存周转减少</a:t>
            </a:r>
            <a:r>
              <a:rPr sz="1349" b="1">
                <a:solidFill>
                  <a:srgbClr val="00BFA5"/>
                </a:solidFill>
                <a:latin typeface="Arial"/>
              </a:rPr>
              <a:t> 18天 ↓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66133" y="3497580"/>
            <a:ext cx="365668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619"/>
              </a:lnSpc>
            </a:pPr>
            <a:r>
              <a:rPr sz="1349" b="1">
                <a:solidFill>
                  <a:srgbClr val="FFFFFF"/>
                </a:solidFill>
                <a:latin typeface="Arial"/>
              </a:rPr>
              <a:t>各行业数字化转型侧重点对比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3226" y="4114800"/>
            <a:ext cx="475369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FFB74D"/>
                </a:solidFill>
                <a:latin typeface="Arial"/>
              </a:rPr>
              <a:t>💰 </a:t>
            </a:r>
            <a:r>
              <a:rPr sz="1799" b="1">
                <a:solidFill>
                  <a:srgbClr val="4DACFF"/>
                </a:solidFill>
                <a:latin typeface="Arial"/>
              </a:rPr>
              <a:t>金融业：风控与合规优先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82034" y="4114800"/>
            <a:ext cx="475369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7986CB"/>
                </a:solidFill>
                <a:latin typeface="Arial"/>
              </a:rPr>
              <a:t>🏥 </a:t>
            </a:r>
            <a:r>
              <a:rPr sz="1799" b="1">
                <a:solidFill>
                  <a:srgbClr val="4DACFF"/>
                </a:solidFill>
                <a:latin typeface="Arial"/>
              </a:rPr>
              <a:t>医疗行业：数据驱动精准医疗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226" y="452628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转型重点：以交易安全与合规性为核心，利用区块链和AI技术强化风控能力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82034" y="452628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转型方向：通过电子病历和AI辅助诊断提升效率，提供个性化治疗方案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3226" y="4869179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技术要求：需具备高可用性与多重加密能力的技术基础设施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82034" y="4869179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合规要求：技术建设需满足数据隐私和合规性严格要求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3226" y="521208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应用实例：银行信贷审批周期从</a:t>
            </a:r>
            <a:r>
              <a:rPr sz="1349" b="1">
                <a:solidFill>
                  <a:srgbClr val="00BFA5"/>
                </a:solidFill>
                <a:latin typeface="Arial"/>
              </a:rPr>
              <a:t> 3天 ➝ 2小时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2034" y="521208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 b="1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价值体现：AI驱动基础疾病诊断显著提升服务效率与精准度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18895" y="6446520"/>
            <a:ext cx="975116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数字化转型领导力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1371600"/>
            <a:ext cx="10970056" cy="10287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447" y="2537460"/>
            <a:ext cx="5241249" cy="17145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338255" y="2537460"/>
            <a:ext cx="5241249" cy="17145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09447" y="4389120"/>
            <a:ext cx="5241249" cy="17145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6338255" y="4389120"/>
            <a:ext cx="5241249" cy="17145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🔄 </a:t>
            </a:r>
            <a:r>
              <a:rPr sz="2399" b="1">
                <a:solidFill>
                  <a:srgbClr val="FFFFFF"/>
                </a:solidFill>
                <a:latin typeface="Arial"/>
              </a:rPr>
              <a:t>结构化讨论框架与实践指南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3226" y="1440180"/>
            <a:ext cx="1048249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0BFA5"/>
                </a:solidFill>
                <a:latin typeface="Arial"/>
              </a:rPr>
              <a:t>💡 </a:t>
            </a:r>
            <a:r>
              <a:rPr sz="1799" b="1">
                <a:solidFill>
                  <a:srgbClr val="4DACFF"/>
                </a:solidFill>
                <a:latin typeface="Arial"/>
              </a:rPr>
              <a:t>结构化讨论核心价值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895" y="1783080"/>
            <a:ext cx="10116830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分阶段思维：问题界定→原因分析→方案设计，避免逻辑混杂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8895" y="1988819"/>
            <a:ext cx="10116830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平等参与机制：角色轮换、发言顺序规定保障全员参与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8895" y="2194560"/>
            <a:ext cx="10116830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正向激励规则：禁止批评性言论，鼓励发散思维和建设性讨论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3226" y="260604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7986CB"/>
                </a:solidFill>
                <a:latin typeface="Arial"/>
              </a:rPr>
              <a:t>🛠️ </a:t>
            </a:r>
            <a:r>
              <a:rPr sz="1799" b="1">
                <a:solidFill>
                  <a:srgbClr val="4DACFF"/>
                </a:solidFill>
                <a:latin typeface="Arial"/>
              </a:rPr>
              <a:t>经典讨论工具矩阵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034" y="260604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0BFA5"/>
                </a:solidFill>
                <a:latin typeface="Arial"/>
              </a:rPr>
              <a:t>🧠 </a:t>
            </a:r>
            <a:r>
              <a:rPr sz="1799" b="1">
                <a:solidFill>
                  <a:srgbClr val="4DACFF"/>
                </a:solidFill>
                <a:latin typeface="Arial"/>
              </a:rPr>
              <a:t>高阶结构化方法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5116" y="2948940"/>
            <a:ext cx="4875580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头脑风暴法：快速生成创意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03923" y="2948940"/>
            <a:ext cx="4875580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SCQA模型：情境→冲突→问题→答案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5116" y="3154679"/>
            <a:ext cx="4875580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鱼骨图法：因果关系可视化分析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3923" y="3154679"/>
            <a:ext cx="4875580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演绎结构：结论→原因→佐证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116" y="3360420"/>
            <a:ext cx="4875580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六顶帽子法：多维度思维同步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3923" y="3360420"/>
            <a:ext cx="4875580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归纳结构：时间/结构/重要性排序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5116" y="3566160"/>
            <a:ext cx="4875580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金鱼缸法：多层级视角碰撞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3226" y="445770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7986CB"/>
                </a:solidFill>
                <a:latin typeface="Arial"/>
              </a:rPr>
              <a:t>⚙️ </a:t>
            </a:r>
            <a:r>
              <a:rPr sz="1799" b="1">
                <a:solidFill>
                  <a:srgbClr val="4DACFF"/>
                </a:solidFill>
                <a:latin typeface="Arial"/>
              </a:rPr>
              <a:t>实践优化策略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82034" y="4457700"/>
            <a:ext cx="475369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0BFA5"/>
                </a:solidFill>
                <a:latin typeface="Arial"/>
              </a:rPr>
              <a:t>📝 </a:t>
            </a:r>
            <a:r>
              <a:rPr sz="1799" b="1">
                <a:solidFill>
                  <a:srgbClr val="4DACFF"/>
                </a:solidFill>
                <a:latin typeface="Arial"/>
              </a:rPr>
              <a:t>讨论实施建议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75116" y="4800600"/>
            <a:ext cx="4875580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数字化工具整合：Miro白板、Slido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03923" y="4800600"/>
            <a:ext cx="4875580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分组策略：5-8人小组，确保充分参与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5116" y="5006340"/>
            <a:ext cx="4875580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角色设计：时间官、记录官、质疑官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03923" y="5006340"/>
            <a:ext cx="4875580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时间管理："3分钟时间盒"制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75116" y="5212080"/>
            <a:ext cx="4875580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成果交付：纪要、行动清单、知识卡片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03923" y="5212080"/>
            <a:ext cx="4875580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环境营造：示范倾听技巧和开放态度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18895" y="6377940"/>
            <a:ext cx="9751161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数字化转型领导力企业内训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4594860"/>
            <a:ext cx="9751161" cy="17145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590" y="1371600"/>
            <a:ext cx="4113771" cy="308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5668" y="205739"/>
            <a:ext cx="1218895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>
                <a:solidFill>
                  <a:srgbClr val="00BFA5"/>
                </a:solidFill>
                <a:latin typeface="Arial"/>
              </a:rPr>
              <a:t>💡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04388" y="205739"/>
            <a:ext cx="1218895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>
                <a:solidFill>
                  <a:srgbClr val="FFB74D"/>
                </a:solidFill>
                <a:latin typeface="Arial"/>
              </a:rPr>
              <a:t>📊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00BFA5"/>
                </a:solidFill>
                <a:latin typeface="Arial"/>
              </a:rPr>
              <a:t>🧰 </a:t>
            </a:r>
            <a:r>
              <a:rPr sz="2399" b="1">
                <a:solidFill>
                  <a:srgbClr val="FFFFFF"/>
                </a:solidFill>
                <a:latin typeface="Arial"/>
              </a:rPr>
              <a:t>数字化转型领导力实战工具箱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2674" y="466344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DACFF"/>
                </a:solidFill>
                <a:latin typeface="Arial"/>
              </a:rPr>
              <a:t>📌 </a:t>
            </a:r>
            <a:r>
              <a:rPr sz="1199">
                <a:solidFill>
                  <a:srgbClr val="FFFFFF"/>
                </a:solidFill>
                <a:latin typeface="Arial"/>
              </a:rPr>
              <a:t>培训目标：掌握可立即应用的数字化转型实用工具和方法论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2674" y="500634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DACFF"/>
                </a:solidFill>
                <a:latin typeface="Arial"/>
              </a:rPr>
              <a:t>🔄 </a:t>
            </a:r>
            <a:r>
              <a:rPr sz="1199">
                <a:solidFill>
                  <a:srgbClr val="FFFFFF"/>
                </a:solidFill>
                <a:latin typeface="Arial"/>
              </a:rPr>
              <a:t>核心工具体系：成熟度评估、变革管理、能力建设、文化培育四大工具模块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2674" y="534924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DACFF"/>
                </a:solidFill>
                <a:latin typeface="Arial"/>
              </a:rPr>
              <a:t>🎯 </a:t>
            </a:r>
            <a:r>
              <a:rPr sz="1199">
                <a:solidFill>
                  <a:srgbClr val="FFFFFF"/>
                </a:solidFill>
                <a:latin typeface="Arial"/>
              </a:rPr>
              <a:t>实战导向：基于成功案例和最佳实践，提供标准化工具模板与操作指南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2674" y="569214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DACFF"/>
                </a:solidFill>
                <a:latin typeface="Arial"/>
              </a:rPr>
              <a:t>💎 </a:t>
            </a:r>
            <a:r>
              <a:rPr sz="1199">
                <a:solidFill>
                  <a:srgbClr val="FFFFFF"/>
                </a:solidFill>
                <a:latin typeface="Arial"/>
              </a:rPr>
              <a:t>预期成果：建立企业数字化转型的标准化操作流程和可持续发展机制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5580" y="6309359"/>
            <a:ext cx="243779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数字化转型领导力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7069592" y="1714500"/>
            <a:ext cx="4266133" cy="3771900"/>
          </a:xfrm>
          <a:prstGeom prst="rect">
            <a:avLst/>
          </a:prstGeom>
          <a:solidFill>
            <a:srgbClr val="1A2B3C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592" y="2655570"/>
            <a:ext cx="4266133" cy="18897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🔍 </a:t>
            </a:r>
            <a:r>
              <a:rPr sz="2399" b="1">
                <a:solidFill>
                  <a:srgbClr val="FFFFFF"/>
                </a:solidFill>
                <a:latin typeface="Arial"/>
              </a:rPr>
              <a:t>数字化成熟度评估工具详解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8895" y="1234439"/>
            <a:ext cx="975116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0BFA5"/>
                </a:solidFill>
                <a:latin typeface="Arial"/>
              </a:rPr>
              <a:t>📊 </a:t>
            </a:r>
            <a:r>
              <a:rPr sz="1649" b="1">
                <a:solidFill>
                  <a:srgbClr val="4DACFF"/>
                </a:solidFill>
                <a:latin typeface="Arial"/>
              </a:rPr>
              <a:t>企业数字化成熟度评估工具体系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171450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多维度评估模型：</a:t>
            </a:r>
            <a:r>
              <a:rPr sz="1349">
                <a:solidFill>
                  <a:srgbClr val="FFFFFF"/>
                </a:solidFill>
                <a:latin typeface="Arial"/>
              </a:rPr>
              <a:t>埃森哲三大价值维度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4563" y="2057400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CCCCCC"/>
                </a:solidFill>
                <a:latin typeface="Arial"/>
              </a:rPr>
              <a:t>智能运营、主营增长、商业创新（18个子维度）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8895" y="2468879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普华永道六维框架：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4563" y="2811779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CCCCCC"/>
                </a:solidFill>
                <a:latin typeface="Arial"/>
              </a:rPr>
              <a:t>战略引领、业务应用、技术能力、数据能力、组织能力、变革管理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8895" y="322326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华为ODMM模型：</a:t>
            </a:r>
            <a:r>
              <a:rPr sz="1349">
                <a:solidFill>
                  <a:srgbClr val="FFFFFF"/>
                </a:solidFill>
                <a:latin typeface="Arial"/>
              </a:rPr>
              <a:t>六大领域18个子维度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84563" y="3566160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CCCCCC"/>
                </a:solidFill>
                <a:latin typeface="Arial"/>
              </a:rPr>
              <a:t>战略决心、客户中心、数字文化、创新交付、数据AI、技术领先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18895" y="3977639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量化评估方法：</a:t>
            </a:r>
            <a:r>
              <a:rPr sz="1349">
                <a:solidFill>
                  <a:srgbClr val="FFFFFF"/>
                </a:solidFill>
                <a:latin typeface="Arial"/>
              </a:rPr>
              <a:t>Mendix五支柱评估法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84563" y="4320540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CCCCCC"/>
                </a:solidFill>
                <a:latin typeface="Arial"/>
              </a:rPr>
              <a:t>通过7个问题快速诊断数字化准备度并生成成熟度分数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8895" y="473202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实施流程标准化：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84563" y="5074920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CCCCCC"/>
                </a:solidFill>
                <a:latin typeface="Arial"/>
              </a:rPr>
              <a:t>定性分级与定量指标双轨制，29项二级能力划分五个成熟度等级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18895" y="548640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应用指南：</a:t>
            </a:r>
            <a:r>
              <a:rPr sz="1349">
                <a:solidFill>
                  <a:srgbClr val="FFFFFF"/>
                </a:solidFill>
                <a:latin typeface="Arial"/>
              </a:rPr>
              <a:t>建立可量化指标体系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84563" y="5829300"/>
            <a:ext cx="5119359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CCCCCC"/>
                </a:solidFill>
                <a:latin typeface="Arial"/>
              </a:rPr>
              <a:t>系统响应速度、数据利用率等，实现从初始级到优化级的进阶路径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18895" y="6309359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>
                <a:solidFill>
                  <a:srgbClr val="00BFA5"/>
                </a:solidFill>
                <a:latin typeface="Arial"/>
              </a:rPr>
              <a:t>📈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28342" y="6309359"/>
            <a:ext cx="853226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259"/>
              </a:lnSpc>
            </a:pPr>
            <a:r>
              <a:rPr sz="1049">
                <a:solidFill>
                  <a:srgbClr val="AAAAAA"/>
                </a:solidFill>
                <a:latin typeface="Arial"/>
              </a:rPr>
              <a:t>数字化转型领导力 - 成熟度评估工具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371600"/>
            <a:ext cx="9751161" cy="192024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09447" y="342900"/>
            <a:ext cx="609447" cy="342900"/>
          </a:xfrm>
          <a:prstGeom prst="rect">
            <a:avLst/>
          </a:prstGeom>
          <a:solidFill>
            <a:srgbClr val="00B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10970056" y="342900"/>
            <a:ext cx="609447" cy="342900"/>
          </a:xfrm>
          <a:prstGeom prst="rect">
            <a:avLst/>
          </a:prstGeom>
          <a:solidFill>
            <a:srgbClr val="00B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238" y="1508760"/>
            <a:ext cx="3062474" cy="1645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447" y="342900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159"/>
              </a:lnSpc>
            </a:pPr>
            <a:r>
              <a:rPr sz="1799">
                <a:solidFill>
                  <a:srgbClr val="FFFFFF"/>
                </a:solidFill>
                <a:latin typeface="Arial"/>
              </a:rPr>
              <a:t>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70056" y="342900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159"/>
              </a:lnSpc>
            </a:pPr>
            <a:r>
              <a:rPr sz="1799">
                <a:solidFill>
                  <a:srgbClr val="FFFFFF"/>
                </a:solidFill>
                <a:latin typeface="Arial"/>
              </a:rPr>
              <a:t>📊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8895" y="548640"/>
            <a:ext cx="975116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00BFA5"/>
                </a:solidFill>
                <a:latin typeface="Arial"/>
              </a:rPr>
              <a:t>🔄 </a:t>
            </a:r>
            <a:r>
              <a:rPr sz="2399" b="1">
                <a:solidFill>
                  <a:srgbClr val="FFFFFF"/>
                </a:solidFill>
                <a:latin typeface="Arial"/>
              </a:rPr>
              <a:t>变革管理框架与实施路径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895" y="3566160"/>
            <a:ext cx="975116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4DACFF"/>
                </a:solidFill>
                <a:latin typeface="Arial"/>
              </a:rPr>
              <a:t>📊 </a:t>
            </a:r>
            <a:r>
              <a:rPr sz="1799" b="1">
                <a:solidFill>
                  <a:srgbClr val="4DACFF"/>
                </a:solidFill>
                <a:latin typeface="Arial"/>
              </a:rPr>
              <a:t>数字化转型变革管理框架体系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8895" y="404622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B74D"/>
                </a:solidFill>
                <a:latin typeface="Arial"/>
              </a:rPr>
              <a:t>➊ </a:t>
            </a:r>
            <a:r>
              <a:rPr sz="1349" b="1">
                <a:solidFill>
                  <a:srgbClr val="FFFFFF"/>
                </a:solidFill>
                <a:latin typeface="Arial"/>
              </a:rPr>
              <a:t>多阶段转型框架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38255" y="404622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B74D"/>
                </a:solidFill>
                <a:latin typeface="Arial"/>
              </a:rPr>
              <a:t>➌ </a:t>
            </a:r>
            <a:r>
              <a:rPr sz="1349" b="1">
                <a:solidFill>
                  <a:srgbClr val="FFFFFF"/>
                </a:solidFill>
                <a:latin typeface="Arial"/>
              </a:rPr>
              <a:t>AST理论指导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342" y="438912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内外部驱动因素识别→高层认知觉醒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47702" y="438912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情境重构：技术迭代适应、虚拟团队管理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28342" y="466344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变革必要性评估→系统性实施路径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47702" y="466344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职能升级：信息管理、资源优化、人力协同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18895" y="500634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B74D"/>
                </a:solidFill>
                <a:latin typeface="Arial"/>
              </a:rPr>
              <a:t>➋ </a:t>
            </a:r>
            <a:r>
              <a:rPr sz="1349" b="1">
                <a:solidFill>
                  <a:srgbClr val="FFFFFF"/>
                </a:solidFill>
                <a:latin typeface="Arial"/>
              </a:rPr>
              <a:t>核心领导能力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38255" y="5006340"/>
            <a:ext cx="463180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B74D"/>
                </a:solidFill>
                <a:latin typeface="Arial"/>
              </a:rPr>
              <a:t>➍ </a:t>
            </a:r>
            <a:r>
              <a:rPr sz="1349" b="1">
                <a:solidFill>
                  <a:srgbClr val="FFFFFF"/>
                </a:solidFill>
                <a:latin typeface="Arial"/>
              </a:rPr>
              <a:t>实施保障与推进策略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8342" y="534924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认知能力：数据驱动思维、行业洞察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47702" y="534924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政府引导+市场主导双轮模式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8342" y="5623559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加速执行：敏捷试点、KPI量化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47702" y="5623559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三阶段推进：调研→目标设计→行动计划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28342" y="589788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协调能力：跨职能整合、生态平衡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47702" y="589788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439"/>
              </a:lnSpc>
            </a:pPr>
            <a:r>
              <a:rPr sz="1199">
                <a:solidFill>
                  <a:srgbClr val="FFFFFF"/>
                </a:solidFill>
                <a:latin typeface="Arial"/>
              </a:rPr>
              <a:t>成效评估：建立督促激励和动态调整机制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1371600"/>
            <a:ext cx="7313371" cy="48006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8288487" y="1371600"/>
            <a:ext cx="3291017" cy="2400300"/>
          </a:xfrm>
          <a:prstGeom prst="rect">
            <a:avLst/>
          </a:prstGeom>
          <a:solidFill>
            <a:srgbClr val="1E3B33"/>
          </a:solidFill>
          <a:ln w="12700">
            <a:solidFill>
              <a:srgbClr val="00B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8288487" y="3977639"/>
            <a:ext cx="3291017" cy="2194560"/>
          </a:xfrm>
          <a:prstGeom prst="rect">
            <a:avLst/>
          </a:prstGeom>
          <a:solidFill>
            <a:srgbClr val="2A3B4C"/>
          </a:solidFill>
          <a:ln w="12700">
            <a:solidFill>
              <a:srgbClr val="7986C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940" y="2948940"/>
            <a:ext cx="908111" cy="960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00BFA5"/>
                </a:solidFill>
                <a:latin typeface="Arial"/>
              </a:rPr>
              <a:t>🔄 </a:t>
            </a:r>
            <a:r>
              <a:rPr sz="2399" b="1">
                <a:solidFill>
                  <a:srgbClr val="FFFFFF"/>
                </a:solidFill>
                <a:latin typeface="Arial"/>
              </a:rPr>
              <a:t>团队能力建设与数字文化培育策略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116" y="1508760"/>
            <a:ext cx="6582034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4DACFF"/>
                </a:solidFill>
                <a:latin typeface="Arial"/>
              </a:rPr>
              <a:t>📊 </a:t>
            </a:r>
            <a:r>
              <a:rPr sz="1799" b="1">
                <a:solidFill>
                  <a:srgbClr val="4DACFF"/>
                </a:solidFill>
                <a:latin typeface="Arial"/>
              </a:rPr>
              <a:t>能力识别分解体系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88487" y="1508760"/>
            <a:ext cx="3291017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339"/>
              </a:lnSpc>
            </a:pPr>
            <a:r>
              <a:rPr sz="1949" b="1">
                <a:solidFill>
                  <a:srgbClr val="00BFA5"/>
                </a:solidFill>
                <a:latin typeface="Arial"/>
              </a:rPr>
              <a:t>🌱 </a:t>
            </a:r>
            <a:r>
              <a:rPr sz="1799" b="1">
                <a:solidFill>
                  <a:srgbClr val="00BFA5"/>
                </a:solidFill>
                <a:latin typeface="Arial"/>
              </a:rPr>
              <a:t>文化培育策略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116" y="1920240"/>
            <a:ext cx="658203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战略驱动识别机制，结合价值效益分类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2266" y="1988819"/>
            <a:ext cx="280345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🔹 </a:t>
            </a:r>
            <a:r>
              <a:rPr sz="1199">
                <a:solidFill>
                  <a:srgbClr val="FFFFFF"/>
                </a:solidFill>
                <a:latin typeface="Arial"/>
              </a:rPr>
              <a:t>梯队培育机制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5116" y="2263140"/>
            <a:ext cx="6582034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4DACFF"/>
                </a:solidFill>
                <a:latin typeface="Arial"/>
              </a:rPr>
              <a:t>📐 </a:t>
            </a:r>
            <a:r>
              <a:rPr sz="1799" b="1">
                <a:solidFill>
                  <a:srgbClr val="4DACFF"/>
                </a:solidFill>
                <a:latin typeface="Arial"/>
              </a:rPr>
              <a:t>多维分解模型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32266" y="2331720"/>
            <a:ext cx="280345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🔹 </a:t>
            </a:r>
            <a:r>
              <a:rPr sz="1199">
                <a:solidFill>
                  <a:srgbClr val="FFFFFF"/>
                </a:solidFill>
                <a:latin typeface="Arial"/>
              </a:rPr>
              <a:t>领军型-专精特新-新锐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5116" y="2674620"/>
            <a:ext cx="658203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组织主体（个人-部门-生态）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32266" y="2674620"/>
            <a:ext cx="280345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🔹 </a:t>
            </a:r>
            <a:r>
              <a:rPr sz="1199">
                <a:solidFill>
                  <a:srgbClr val="FFFFFF"/>
                </a:solidFill>
                <a:latin typeface="Arial"/>
              </a:rPr>
              <a:t>国有+民营双轮驱动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5116" y="3017520"/>
            <a:ext cx="658203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价值活动与信息物理空间三维度逐级分解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32266" y="3017520"/>
            <a:ext cx="280345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🔹 </a:t>
            </a:r>
            <a:r>
              <a:rPr sz="1199">
                <a:solidFill>
                  <a:srgbClr val="FFFFFF"/>
                </a:solidFill>
                <a:latin typeface="Arial"/>
              </a:rPr>
              <a:t>市场主体激活机制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116" y="3360420"/>
            <a:ext cx="6582034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4DACFF"/>
                </a:solidFill>
                <a:latin typeface="Arial"/>
              </a:rPr>
              <a:t>🔢 </a:t>
            </a:r>
            <a:r>
              <a:rPr sz="1799" b="1">
                <a:solidFill>
                  <a:srgbClr val="4DACFF"/>
                </a:solidFill>
                <a:latin typeface="Arial"/>
              </a:rPr>
              <a:t>数字化能力三层次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116" y="3771900"/>
            <a:ext cx="658203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基础层（RPA、OCR工具应用）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116" y="4114800"/>
            <a:ext cx="658203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应用层（业务流程优化）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88487" y="4114800"/>
            <a:ext cx="3291017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339"/>
              </a:lnSpc>
            </a:pPr>
            <a:r>
              <a:rPr sz="1949" b="1">
                <a:solidFill>
                  <a:srgbClr val="7986CB"/>
                </a:solidFill>
                <a:latin typeface="Arial"/>
              </a:rPr>
              <a:t>⚙️ </a:t>
            </a:r>
            <a:r>
              <a:rPr sz="1799" b="1">
                <a:solidFill>
                  <a:srgbClr val="7986CB"/>
                </a:solidFill>
                <a:latin typeface="Arial"/>
              </a:rPr>
              <a:t>技术融合应用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5116" y="4457700"/>
            <a:ext cx="658203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创新层（生态协同平台）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32266" y="4594860"/>
            <a:ext cx="280345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🔸 </a:t>
            </a:r>
            <a:r>
              <a:rPr sz="1199">
                <a:solidFill>
                  <a:srgbClr val="FFFFFF"/>
                </a:solidFill>
                <a:latin typeface="Arial"/>
              </a:rPr>
              <a:t>云计算+大数据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75116" y="4800600"/>
            <a:ext cx="6582034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4DACFF"/>
                </a:solidFill>
                <a:latin typeface="Arial"/>
              </a:rPr>
              <a:t>🔄 </a:t>
            </a:r>
            <a:r>
              <a:rPr sz="1799" b="1">
                <a:solidFill>
                  <a:srgbClr val="4DACFF"/>
                </a:solidFill>
                <a:latin typeface="Arial"/>
              </a:rPr>
              <a:t>实施方法论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32266" y="4937759"/>
            <a:ext cx="280345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🔸 </a:t>
            </a:r>
            <a:r>
              <a:rPr sz="1199">
                <a:solidFill>
                  <a:srgbClr val="FFFFFF"/>
                </a:solidFill>
                <a:latin typeface="Arial"/>
              </a:rPr>
              <a:t>AI+区块链技术矩阵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5116" y="5212080"/>
            <a:ext cx="6582034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四阶段推进：准备→规划→建设→持续优化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532266" y="5280660"/>
            <a:ext cx="280345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🔸 </a:t>
            </a:r>
            <a:r>
              <a:rPr sz="1199">
                <a:solidFill>
                  <a:srgbClr val="FFFFFF"/>
                </a:solidFill>
                <a:latin typeface="Arial"/>
              </a:rPr>
              <a:t>智能创作、虚拟现实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75116" y="5623559"/>
            <a:ext cx="6582034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九要素体系（数字化思维、场景构建等）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32266" y="5623559"/>
            <a:ext cx="280345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🔸 </a:t>
            </a:r>
            <a:r>
              <a:rPr sz="1199">
                <a:solidFill>
                  <a:srgbClr val="FFFFFF"/>
                </a:solidFill>
                <a:latin typeface="Arial"/>
              </a:rPr>
              <a:t>数字孪生技术领域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9447" y="6309359"/>
            <a:ext cx="1097005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数字化转型领导力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303020"/>
            <a:ext cx="9751161" cy="27432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776" y="1714500"/>
            <a:ext cx="4799399" cy="21259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🛠️ </a:t>
            </a:r>
            <a:r>
              <a:rPr sz="2399" b="1">
                <a:solidFill>
                  <a:srgbClr val="FFFFFF"/>
                </a:solidFill>
                <a:latin typeface="Arial"/>
              </a:rPr>
              <a:t>实战工具应用指南与持续优化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8895" y="1303020"/>
            <a:ext cx="975116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799"/>
              </a:lnSpc>
            </a:pPr>
            <a:r>
              <a:rPr sz="1499">
                <a:solidFill>
                  <a:srgbClr val="00BFA5"/>
                </a:solidFill>
                <a:latin typeface="Arial"/>
              </a:rPr>
              <a:t>💡 </a:t>
            </a:r>
            <a:r>
              <a:rPr sz="1349" b="1">
                <a:solidFill>
                  <a:srgbClr val="FFFFFF"/>
                </a:solidFill>
                <a:latin typeface="Arial"/>
              </a:rPr>
              <a:t>以企业核心需求为出发点，分阶段实施，从试点验证到全面推进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3977639"/>
            <a:ext cx="975116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0BFA5"/>
                </a:solidFill>
                <a:latin typeface="Arial"/>
              </a:rPr>
              <a:t>📊 </a:t>
            </a:r>
            <a:r>
              <a:rPr sz="1649" b="1">
                <a:solidFill>
                  <a:srgbClr val="4DACFF"/>
                </a:solidFill>
                <a:latin typeface="Arial"/>
              </a:rPr>
              <a:t>工具应用体系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342" y="4320540"/>
            <a:ext cx="914171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数据管理软件：</a:t>
            </a:r>
            <a:r>
              <a:rPr sz="1199" b="1">
                <a:solidFill>
                  <a:srgbClr val="FFB74D"/>
                </a:solidFill>
                <a:latin typeface="Arial"/>
              </a:rPr>
              <a:t>MySQL、PostgreSQL、Oracle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342" y="4594860"/>
            <a:ext cx="914171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商业智能工具：</a:t>
            </a:r>
            <a:r>
              <a:rPr sz="1199" b="1">
                <a:solidFill>
                  <a:srgbClr val="FFB74D"/>
                </a:solidFill>
                <a:latin typeface="Arial"/>
              </a:rPr>
              <a:t>帆软FineReport、Tableau、Power BI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895" y="500634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0BFA5"/>
                </a:solidFill>
                <a:latin typeface="Arial"/>
              </a:rPr>
              <a:t>🏆 </a:t>
            </a:r>
            <a:r>
              <a:rPr sz="1649" b="1">
                <a:solidFill>
                  <a:srgbClr val="4DACFF"/>
                </a:solidFill>
                <a:latin typeface="Arial"/>
              </a:rPr>
              <a:t>成功案例借鉴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03923" y="500634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0BFA5"/>
                </a:solidFill>
                <a:latin typeface="Arial"/>
              </a:rPr>
              <a:t>🔄 </a:t>
            </a:r>
            <a:r>
              <a:rPr sz="1649" b="1">
                <a:solidFill>
                  <a:srgbClr val="4DACFF"/>
                </a:solidFill>
                <a:latin typeface="Arial"/>
              </a:rPr>
              <a:t>持续优化机制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342" y="5349240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→ </a:t>
            </a:r>
            <a:r>
              <a:rPr sz="1199">
                <a:solidFill>
                  <a:srgbClr val="FFFFFF"/>
                </a:solidFill>
                <a:latin typeface="Arial"/>
              </a:rPr>
              <a:t>亚马逊：</a:t>
            </a:r>
            <a:r>
              <a:rPr sz="1199" b="1">
                <a:solidFill>
                  <a:srgbClr val="7986CB"/>
                </a:solidFill>
                <a:latin typeface="Arial"/>
              </a:rPr>
              <a:t>技术+生态双轮驱动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3371" y="5349240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✓ </a:t>
            </a:r>
            <a:r>
              <a:rPr sz="1199">
                <a:solidFill>
                  <a:srgbClr val="FFFFFF"/>
                </a:solidFill>
                <a:latin typeface="Arial"/>
              </a:rPr>
              <a:t>数字化项目评价与调整体系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8342" y="5623559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→ </a:t>
            </a:r>
            <a:r>
              <a:rPr sz="1199">
                <a:solidFill>
                  <a:srgbClr val="FFFFFF"/>
                </a:solidFill>
                <a:latin typeface="Arial"/>
              </a:rPr>
              <a:t>海尔：</a:t>
            </a:r>
            <a:r>
              <a:rPr sz="1199" b="1">
                <a:solidFill>
                  <a:srgbClr val="7986CB"/>
                </a:solidFill>
                <a:latin typeface="Arial"/>
              </a:rPr>
              <a:t>卡奥斯平台个性化定制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3371" y="5623559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✓ </a:t>
            </a:r>
            <a:r>
              <a:rPr sz="1199">
                <a:solidFill>
                  <a:srgbClr val="FFFFFF"/>
                </a:solidFill>
                <a:latin typeface="Arial"/>
              </a:rPr>
              <a:t>实施变更管理和项目管控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28342" y="5897880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→ </a:t>
            </a:r>
            <a:r>
              <a:rPr sz="1199">
                <a:solidFill>
                  <a:srgbClr val="FFFFFF"/>
                </a:solidFill>
                <a:latin typeface="Arial"/>
              </a:rPr>
              <a:t>美的：</a:t>
            </a:r>
            <a:r>
              <a:rPr sz="1199" b="1">
                <a:solidFill>
                  <a:srgbClr val="7986CB"/>
                </a:solidFill>
                <a:latin typeface="Arial"/>
              </a:rPr>
              <a:t>机器人渗透率85%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13371" y="5897880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✓ </a:t>
            </a:r>
            <a:r>
              <a:rPr sz="1199" b="1">
                <a:solidFill>
                  <a:srgbClr val="FFB74D"/>
                </a:solidFill>
                <a:latin typeface="Arial"/>
              </a:rPr>
              <a:t>123框架实践指导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18895" y="6515100"/>
            <a:ext cx="9751161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数字化转型领导力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3429000"/>
            <a:ext cx="12188952" cy="3429000"/>
          </a:xfrm>
          <a:prstGeom prst="rect">
            <a:avLst/>
          </a:prstGeom>
          <a:solidFill>
            <a:srgbClr val="1A2B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656685" y="5486400"/>
            <a:ext cx="4875580" cy="411479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97" y="0"/>
            <a:ext cx="5543557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8895" y="3566160"/>
            <a:ext cx="9751161" cy="10287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🚀 </a:t>
            </a:r>
            <a:r>
              <a:rPr sz="2399" b="1">
                <a:solidFill>
                  <a:srgbClr val="FFFFFF"/>
                </a:solidFill>
                <a:latin typeface="Arial"/>
              </a:rPr>
              <a:t>数字化转型领导力企业内训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342" y="4594860"/>
            <a:ext cx="8532266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519"/>
              </a:lnSpc>
            </a:pPr>
            <a:r>
              <a:rPr sz="2099" b="1">
                <a:solidFill>
                  <a:srgbClr val="00BFA5"/>
                </a:solidFill>
                <a:latin typeface="Arial"/>
              </a:rPr>
              <a:t>行动计划制定与落地路径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6685" y="548640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619"/>
              </a:lnSpc>
            </a:pPr>
            <a:r>
              <a:rPr sz="1349">
                <a:solidFill>
                  <a:srgbClr val="FFFFFF"/>
                </a:solidFill>
                <a:latin typeface="Arial"/>
              </a:rPr>
              <a:t>从理论到实践 · 落地见成效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3779" y="6309359"/>
            <a:ext cx="243779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259"/>
              </a:lnSpc>
            </a:pPr>
            <a:r>
              <a:rPr sz="1049">
                <a:solidFill>
                  <a:srgbClr val="AAAAAA"/>
                </a:solidFill>
                <a:latin typeface="Arial"/>
              </a:rPr>
              <a:t>中高层管理者专项培训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26277" y="6309359"/>
            <a:ext cx="121889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259"/>
              </a:lnSpc>
            </a:pPr>
            <a:r>
              <a:rPr sz="1049" b="1">
                <a:solidFill>
                  <a:srgbClr val="FFB74D"/>
                </a:solidFill>
                <a:latin typeface="Arial"/>
              </a:rPr>
              <a:t>⚡ 实战工作坊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975116" y="1508760"/>
            <a:ext cx="10238719" cy="150876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975116" y="3154679"/>
            <a:ext cx="10238719" cy="150876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975116" y="4800600"/>
            <a:ext cx="6582034" cy="150876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614" y="4800600"/>
            <a:ext cx="2415425" cy="15087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🏆 </a:t>
            </a:r>
            <a:r>
              <a:rPr sz="2249" b="1">
                <a:solidFill>
                  <a:srgbClr val="FFFFFF"/>
                </a:solidFill>
                <a:latin typeface="Arial"/>
              </a:rPr>
              <a:t>权威行动计划框架解析：三大咨询公司方法论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8895" y="1508760"/>
            <a:ext cx="975116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0BFA5"/>
                </a:solidFill>
                <a:latin typeface="Arial"/>
              </a:rPr>
              <a:t>📊 </a:t>
            </a:r>
            <a:r>
              <a:rPr sz="1649" b="1">
                <a:solidFill>
                  <a:srgbClr val="FFFFFF"/>
                </a:solidFill>
                <a:latin typeface="Arial"/>
              </a:rPr>
              <a:t>麦肯锡5阶段框架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2674" y="185166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DACFF"/>
                </a:solidFill>
                <a:latin typeface="Arial"/>
              </a:rPr>
              <a:t>➊ </a:t>
            </a:r>
            <a:r>
              <a:rPr sz="1199">
                <a:solidFill>
                  <a:srgbClr val="FFFFFF"/>
                </a:solidFill>
                <a:latin typeface="Arial"/>
              </a:rPr>
              <a:t>愿景战略制定 </a:t>
            </a:r>
            <a:r>
              <a:rPr sz="1349">
                <a:solidFill>
                  <a:srgbClr val="FFB74D"/>
                </a:solidFill>
                <a:latin typeface="Arial"/>
              </a:rPr>
              <a:t>→ </a:t>
            </a:r>
            <a:r>
              <a:rPr sz="1499">
                <a:solidFill>
                  <a:srgbClr val="4DACFF"/>
                </a:solidFill>
                <a:latin typeface="Arial"/>
              </a:rPr>
              <a:t>➋ </a:t>
            </a:r>
            <a:r>
              <a:rPr sz="1199">
                <a:solidFill>
                  <a:srgbClr val="FFFFFF"/>
                </a:solidFill>
                <a:latin typeface="Arial"/>
              </a:rPr>
              <a:t>能力建设 </a:t>
            </a:r>
            <a:r>
              <a:rPr sz="1349">
                <a:solidFill>
                  <a:srgbClr val="FFB74D"/>
                </a:solidFill>
                <a:latin typeface="Arial"/>
              </a:rPr>
              <a:t>→ </a:t>
            </a:r>
            <a:r>
              <a:rPr sz="1499">
                <a:solidFill>
                  <a:srgbClr val="4DACFF"/>
                </a:solidFill>
                <a:latin typeface="Arial"/>
              </a:rPr>
              <a:t>➌ </a:t>
            </a:r>
            <a:r>
              <a:rPr sz="1199">
                <a:solidFill>
                  <a:srgbClr val="FFFFFF"/>
                </a:solidFill>
                <a:latin typeface="Arial"/>
              </a:rPr>
              <a:t>试点项目 </a:t>
            </a:r>
            <a:r>
              <a:rPr sz="1349">
                <a:solidFill>
                  <a:srgbClr val="FFB74D"/>
                </a:solidFill>
                <a:latin typeface="Arial"/>
              </a:rPr>
              <a:t>→ </a:t>
            </a:r>
            <a:r>
              <a:rPr sz="1499">
                <a:solidFill>
                  <a:srgbClr val="4DACFF"/>
                </a:solidFill>
                <a:latin typeface="Arial"/>
              </a:rPr>
              <a:t>➍ </a:t>
            </a:r>
            <a:r>
              <a:rPr sz="1199">
                <a:solidFill>
                  <a:srgbClr val="FFFFFF"/>
                </a:solidFill>
                <a:latin typeface="Arial"/>
              </a:rPr>
              <a:t>规模化推广 </a:t>
            </a:r>
            <a:r>
              <a:rPr sz="1349">
                <a:solidFill>
                  <a:srgbClr val="FFB74D"/>
                </a:solidFill>
                <a:latin typeface="Arial"/>
              </a:rPr>
              <a:t>→ </a:t>
            </a:r>
            <a:r>
              <a:rPr sz="1499">
                <a:solidFill>
                  <a:srgbClr val="4DACFF"/>
                </a:solidFill>
                <a:latin typeface="Arial"/>
              </a:rPr>
              <a:t>➎ </a:t>
            </a:r>
            <a:r>
              <a:rPr sz="1199">
                <a:solidFill>
                  <a:srgbClr val="FFFFFF"/>
                </a:solidFill>
                <a:latin typeface="Arial"/>
              </a:rPr>
              <a:t>持续优化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2674" y="219456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0BFA5"/>
                </a:solidFill>
                <a:latin typeface="Arial"/>
              </a:rPr>
              <a:t>✓ </a:t>
            </a:r>
            <a:r>
              <a:rPr sz="1199">
                <a:solidFill>
                  <a:srgbClr val="FFFFFF"/>
                </a:solidFill>
                <a:latin typeface="Arial"/>
              </a:rPr>
              <a:t>特色：清晰实施路径和评估指标，适合中高层管理者使用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2674" y="253746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0BFA5"/>
                </a:solidFill>
                <a:latin typeface="Arial"/>
              </a:rPr>
              <a:t>✓ </a:t>
            </a:r>
            <a:r>
              <a:rPr sz="1199">
                <a:solidFill>
                  <a:srgbClr val="FFFFFF"/>
                </a:solidFill>
                <a:latin typeface="Arial"/>
              </a:rPr>
              <a:t>核心价值：系统性强，风险控制好，成功率高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8895" y="3154679"/>
            <a:ext cx="975116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FFB74D"/>
                </a:solidFill>
                <a:latin typeface="Arial"/>
              </a:rPr>
              <a:t>🎯 </a:t>
            </a:r>
            <a:r>
              <a:rPr sz="1649" b="1">
                <a:solidFill>
                  <a:srgbClr val="FFFFFF"/>
                </a:solidFill>
                <a:latin typeface="Arial"/>
              </a:rPr>
              <a:t>德勤SMART行动计划模板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2674" y="349758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B74D"/>
                </a:solidFill>
                <a:latin typeface="Arial"/>
              </a:rPr>
              <a:t>S</a:t>
            </a:r>
            <a:r>
              <a:rPr sz="1199">
                <a:solidFill>
                  <a:srgbClr val="FFFFFF"/>
                </a:solidFill>
                <a:latin typeface="Arial"/>
              </a:rPr>
              <a:t>目标设定 </a:t>
            </a:r>
            <a:r>
              <a:rPr sz="1349">
                <a:solidFill>
                  <a:srgbClr val="4DACFF"/>
                </a:solidFill>
                <a:latin typeface="Arial"/>
              </a:rPr>
              <a:t>→ </a:t>
            </a:r>
            <a:r>
              <a:rPr sz="1499" b="1">
                <a:solidFill>
                  <a:srgbClr val="FFB74D"/>
                </a:solidFill>
                <a:latin typeface="Arial"/>
              </a:rPr>
              <a:t>M</a:t>
            </a:r>
            <a:r>
              <a:rPr sz="1199">
                <a:solidFill>
                  <a:srgbClr val="FFFFFF"/>
                </a:solidFill>
                <a:latin typeface="Arial"/>
              </a:rPr>
              <a:t>资源分配 </a:t>
            </a:r>
            <a:r>
              <a:rPr sz="1349">
                <a:solidFill>
                  <a:srgbClr val="4DACFF"/>
                </a:solidFill>
                <a:latin typeface="Arial"/>
              </a:rPr>
              <a:t>→ </a:t>
            </a:r>
            <a:r>
              <a:rPr sz="1499" b="1">
                <a:solidFill>
                  <a:srgbClr val="FFB74D"/>
                </a:solidFill>
                <a:latin typeface="Arial"/>
              </a:rPr>
              <a:t>A</a:t>
            </a:r>
            <a:r>
              <a:rPr sz="1199">
                <a:solidFill>
                  <a:srgbClr val="FFFFFF"/>
                </a:solidFill>
                <a:latin typeface="Arial"/>
              </a:rPr>
              <a:t>时间规划 </a:t>
            </a:r>
            <a:r>
              <a:rPr sz="1349">
                <a:solidFill>
                  <a:srgbClr val="4DACFF"/>
                </a:solidFill>
                <a:latin typeface="Arial"/>
              </a:rPr>
              <a:t>→ </a:t>
            </a:r>
            <a:r>
              <a:rPr sz="1499" b="1">
                <a:solidFill>
                  <a:srgbClr val="FFB74D"/>
                </a:solidFill>
                <a:latin typeface="Arial"/>
              </a:rPr>
              <a:t>R</a:t>
            </a:r>
            <a:r>
              <a:rPr sz="1199">
                <a:solidFill>
                  <a:srgbClr val="FFFFFF"/>
                </a:solidFill>
                <a:latin typeface="Arial"/>
              </a:rPr>
              <a:t>KPI设定 </a:t>
            </a:r>
            <a:r>
              <a:rPr sz="1349">
                <a:solidFill>
                  <a:srgbClr val="4DACFF"/>
                </a:solidFill>
                <a:latin typeface="Arial"/>
              </a:rPr>
              <a:t>→ </a:t>
            </a:r>
            <a:r>
              <a:rPr sz="1499" b="1">
                <a:solidFill>
                  <a:srgbClr val="FFB74D"/>
                </a:solidFill>
                <a:latin typeface="Arial"/>
              </a:rPr>
              <a:t>T</a:t>
            </a:r>
            <a:r>
              <a:rPr sz="1199">
                <a:solidFill>
                  <a:srgbClr val="FFFFFF"/>
                </a:solidFill>
                <a:latin typeface="Arial"/>
              </a:rPr>
              <a:t>风险管理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2674" y="384048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0BFA5"/>
                </a:solidFill>
                <a:latin typeface="Arial"/>
              </a:rPr>
              <a:t>✓ </a:t>
            </a:r>
            <a:r>
              <a:rPr sz="1199">
                <a:solidFill>
                  <a:srgbClr val="FFFFFF"/>
                </a:solidFill>
                <a:latin typeface="Arial"/>
              </a:rPr>
              <a:t>特色：PPT模板化，便于培训使用和快速应用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2674" y="418338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0BFA5"/>
                </a:solidFill>
                <a:latin typeface="Arial"/>
              </a:rPr>
              <a:t>✓ </a:t>
            </a:r>
            <a:r>
              <a:rPr sz="1199">
                <a:solidFill>
                  <a:srgbClr val="FFFFFF"/>
                </a:solidFill>
                <a:latin typeface="Arial"/>
              </a:rPr>
              <a:t>核心价值：标准化流程，操作性强，易于推广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18895" y="4800600"/>
            <a:ext cx="609447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7986CB"/>
                </a:solidFill>
                <a:latin typeface="Arial"/>
              </a:rPr>
              <a:t>📚 </a:t>
            </a:r>
            <a:r>
              <a:rPr sz="1649" b="1">
                <a:solidFill>
                  <a:srgbClr val="FFFFFF"/>
                </a:solidFill>
                <a:latin typeface="Arial"/>
              </a:rPr>
              <a:t>哈佛商业评论7要素框架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2674" y="5143500"/>
            <a:ext cx="585069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986CB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数字化愿景 → 现状评估 → 机会识别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2674" y="5417820"/>
            <a:ext cx="585069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986CB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路线图制定 → 组织变革 → 人才培养 → 持续改进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62674" y="5692140"/>
            <a:ext cx="585069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0BFA5"/>
                </a:solidFill>
                <a:latin typeface="Arial"/>
              </a:rPr>
              <a:t>✓ </a:t>
            </a:r>
            <a:r>
              <a:rPr sz="1199">
                <a:solidFill>
                  <a:srgbClr val="FFFFFF"/>
                </a:solidFill>
                <a:latin typeface="Arial"/>
              </a:rPr>
              <a:t>特色：从战略到执行的全方位指导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62674" y="5966460"/>
            <a:ext cx="5850696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0BFA5"/>
                </a:solidFill>
                <a:latin typeface="Arial"/>
              </a:rPr>
              <a:t>✓ </a:t>
            </a:r>
            <a:r>
              <a:rPr sz="1199">
                <a:solidFill>
                  <a:srgbClr val="FFFFFF"/>
                </a:solidFill>
                <a:latin typeface="Arial"/>
              </a:rPr>
              <a:t>核心价值：系统性和实战性并重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18895" y="6515100"/>
            <a:ext cx="9751161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数字化转型领导力 | 权威行动计划框架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371600"/>
            <a:ext cx="9751161" cy="24003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3909059"/>
            <a:ext cx="4875580" cy="226314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986" y="3909059"/>
            <a:ext cx="4410339" cy="2263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🎯 </a:t>
            </a:r>
            <a:r>
              <a:rPr sz="2399" b="1">
                <a:solidFill>
                  <a:srgbClr val="FFFFFF"/>
                </a:solidFill>
                <a:latin typeface="Arial"/>
              </a:rPr>
              <a:t>目标设定与资源规划核心方法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2674" y="1440180"/>
            <a:ext cx="9263603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0BFA5"/>
                </a:solidFill>
                <a:latin typeface="Arial"/>
              </a:rPr>
              <a:t>📊 </a:t>
            </a:r>
            <a:r>
              <a:rPr sz="1799" b="1">
                <a:solidFill>
                  <a:srgbClr val="FFFFFF"/>
                </a:solidFill>
                <a:latin typeface="Arial"/>
              </a:rPr>
              <a:t>SMART目标设定五大原则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342" y="1988819"/>
            <a:ext cx="889793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DACFF"/>
                </a:solidFill>
                <a:latin typeface="Arial"/>
              </a:rPr>
              <a:t>✓ </a:t>
            </a:r>
            <a:r>
              <a:rPr sz="1199">
                <a:solidFill>
                  <a:srgbClr val="FFFFFF"/>
                </a:solidFill>
                <a:latin typeface="Arial"/>
              </a:rPr>
              <a:t>Specific（具体性）：明确数字化转型的具体领域和预期成果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342" y="2263140"/>
            <a:ext cx="889793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DACFF"/>
                </a:solidFill>
                <a:latin typeface="Arial"/>
              </a:rPr>
              <a:t>✓ </a:t>
            </a:r>
            <a:r>
              <a:rPr sz="1199">
                <a:solidFill>
                  <a:srgbClr val="FFFFFF"/>
                </a:solidFill>
                <a:latin typeface="Arial"/>
              </a:rPr>
              <a:t>Measurable（可衡量）：设定量化指标，如数字化收入占比提升30%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342" y="2537460"/>
            <a:ext cx="889793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DACFF"/>
                </a:solidFill>
                <a:latin typeface="Arial"/>
              </a:rPr>
              <a:t>✓ </a:t>
            </a:r>
            <a:r>
              <a:rPr sz="1199">
                <a:solidFill>
                  <a:srgbClr val="FFFFFF"/>
                </a:solidFill>
                <a:latin typeface="Arial"/>
              </a:rPr>
              <a:t>Achievable（可实现）：平衡抱负与现实，确保目标具有挑战性但可达成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342" y="2811779"/>
            <a:ext cx="889793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DACFF"/>
                </a:solidFill>
                <a:latin typeface="Arial"/>
              </a:rPr>
              <a:t>✓ </a:t>
            </a:r>
            <a:r>
              <a:rPr sz="1199">
                <a:solidFill>
                  <a:srgbClr val="FFFFFF"/>
                </a:solidFill>
                <a:latin typeface="Arial"/>
              </a:rPr>
              <a:t>Relevant（相关性）：与业务战略对齐，支持整体企业发展目标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342" y="3086100"/>
            <a:ext cx="889793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DACFF"/>
                </a:solidFill>
                <a:latin typeface="Arial"/>
              </a:rPr>
              <a:t>✓ </a:t>
            </a:r>
            <a:r>
              <a:rPr sz="1199">
                <a:solidFill>
                  <a:srgbClr val="FFFFFF"/>
                </a:solidFill>
                <a:latin typeface="Arial"/>
              </a:rPr>
              <a:t>Time-bound（时限性）：设定短期（3-6月）、中期（1-2年）、长期（3-5年）目标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2674" y="3977639"/>
            <a:ext cx="4388022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0BFA5"/>
                </a:solidFill>
                <a:latin typeface="Arial"/>
              </a:rPr>
              <a:t>⚙️ </a:t>
            </a:r>
            <a:r>
              <a:rPr sz="1799" b="1">
                <a:solidFill>
                  <a:srgbClr val="FFFFFF"/>
                </a:solidFill>
                <a:latin typeface="Arial"/>
              </a:rPr>
              <a:t>资源规划四大维度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8342" y="452628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👥 </a:t>
            </a:r>
            <a:r>
              <a:rPr sz="1199">
                <a:solidFill>
                  <a:srgbClr val="FFFFFF"/>
                </a:solidFill>
                <a:latin typeface="Arial"/>
              </a:rPr>
              <a:t>人力资源：数字化人才缺口分析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28342" y="480060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💰 </a:t>
            </a:r>
            <a:r>
              <a:rPr sz="1199">
                <a:solidFill>
                  <a:srgbClr val="FFFFFF"/>
                </a:solidFill>
                <a:latin typeface="Arial"/>
              </a:rPr>
              <a:t>财务资源：预算分配策略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28342" y="507492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💻 </a:t>
            </a:r>
            <a:r>
              <a:rPr sz="1199">
                <a:solidFill>
                  <a:srgbClr val="FFFFFF"/>
                </a:solidFill>
                <a:latin typeface="Arial"/>
              </a:rPr>
              <a:t>技术资源：IT基础设施评估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28342" y="534924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🤝 </a:t>
            </a:r>
            <a:r>
              <a:rPr sz="1199">
                <a:solidFill>
                  <a:srgbClr val="FFFFFF"/>
                </a:solidFill>
                <a:latin typeface="Arial"/>
              </a:rPr>
              <a:t>外部合作：供应商评估框架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18895" y="6309359"/>
            <a:ext cx="975116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数字化转型领导力 | 目标与资源规划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7069592" y="1714500"/>
            <a:ext cx="4266133" cy="3429000"/>
          </a:xfrm>
          <a:prstGeom prst="rect">
            <a:avLst/>
          </a:prstGeom>
          <a:noFill/>
          <a:ln w="12700">
            <a:solidFill>
              <a:srgbClr val="2D40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592" y="2322165"/>
            <a:ext cx="4266133" cy="22136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8895" y="685800"/>
            <a:ext cx="975116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📊 </a:t>
            </a:r>
            <a:r>
              <a:rPr sz="2399" b="1">
                <a:solidFill>
                  <a:srgbClr val="FFFFFF"/>
                </a:solidFill>
                <a:latin typeface="Arial"/>
              </a:rPr>
              <a:t>中国数字经济发展现状与机遇分析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04388" y="685800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>
                <a:solidFill>
                  <a:srgbClr val="FFB74D"/>
                </a:solidFill>
                <a:latin typeface="Arial"/>
              </a:rPr>
              <a:t>🇨🇳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1508760"/>
            <a:ext cx="548502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0BFA5"/>
                </a:solidFill>
                <a:latin typeface="Arial"/>
              </a:rPr>
              <a:t>📈 </a:t>
            </a:r>
            <a:r>
              <a:rPr sz="1799" b="1">
                <a:solidFill>
                  <a:srgbClr val="4DACFF"/>
                </a:solidFill>
                <a:latin typeface="Arial"/>
              </a:rPr>
              <a:t>中国数字经济核心指标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8895" y="1988819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产业规模突破：</a:t>
            </a:r>
            <a:r>
              <a:rPr sz="1199">
                <a:solidFill>
                  <a:srgbClr val="FFFFFF"/>
                </a:solidFill>
                <a:latin typeface="Arial"/>
              </a:rPr>
              <a:t>数字经济核心产业增加值占GDP</a:t>
            </a:r>
            <a:r>
              <a:rPr sz="1199">
                <a:solidFill>
                  <a:srgbClr val="FFFFFF"/>
                </a:solidFill>
                <a:latin typeface="Arial"/>
              </a:rPr>
              <a:t>首次突破10%，达到</a:t>
            </a:r>
            <a:r>
              <a:rPr sz="1349" b="1">
                <a:solidFill>
                  <a:srgbClr val="00BFA5"/>
                </a:solidFill>
                <a:latin typeface="Arial"/>
              </a:rPr>
              <a:t>10.4%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8895" y="240030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增长幅度显著：</a:t>
            </a:r>
            <a:r>
              <a:rPr sz="1199">
                <a:solidFill>
                  <a:srgbClr val="FFFFFF"/>
                </a:solidFill>
                <a:latin typeface="Arial"/>
              </a:rPr>
              <a:t>较2020年提升</a:t>
            </a:r>
            <a:r>
              <a:rPr sz="1349" b="1">
                <a:solidFill>
                  <a:srgbClr val="00BFA5"/>
                </a:solidFill>
                <a:latin typeface="Arial"/>
              </a:rPr>
              <a:t>2.6个百分点</a:t>
            </a:r>
            <a:r>
              <a:rPr sz="1199">
                <a:solidFill>
                  <a:srgbClr val="FFFFFF"/>
                </a:solidFill>
                <a:latin typeface="Arial"/>
              </a:rPr>
              <a:t>，累计增量约</a:t>
            </a:r>
            <a:r>
              <a:rPr sz="1349" b="1">
                <a:solidFill>
                  <a:srgbClr val="00BFA5"/>
                </a:solidFill>
                <a:latin typeface="Arial"/>
              </a:rPr>
              <a:t>6万亿元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895" y="2811779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全球地位稳固：</a:t>
            </a:r>
            <a:r>
              <a:rPr sz="1199">
                <a:solidFill>
                  <a:srgbClr val="FFFFFF"/>
                </a:solidFill>
                <a:latin typeface="Arial"/>
              </a:rPr>
              <a:t>全球</a:t>
            </a:r>
            <a:r>
              <a:rPr sz="1349" b="1">
                <a:solidFill>
                  <a:srgbClr val="00BFA5"/>
                </a:solidFill>
                <a:latin typeface="Arial"/>
              </a:rPr>
              <a:t>第二大</a:t>
            </a:r>
            <a:r>
              <a:rPr sz="1199">
                <a:solidFill>
                  <a:srgbClr val="FFFFFF"/>
                </a:solidFill>
                <a:latin typeface="Arial"/>
              </a:rPr>
              <a:t>数字经济体，贡献率超过</a:t>
            </a:r>
            <a:r>
              <a:rPr sz="1349" b="1">
                <a:solidFill>
                  <a:srgbClr val="00BFA5"/>
                </a:solidFill>
                <a:latin typeface="Arial"/>
              </a:rPr>
              <a:t>20%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8895" y="3429000"/>
            <a:ext cx="548502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0BFA5"/>
                </a:solidFill>
                <a:latin typeface="Arial"/>
              </a:rPr>
              <a:t>🚀 </a:t>
            </a:r>
            <a:r>
              <a:rPr sz="1799" b="1">
                <a:solidFill>
                  <a:srgbClr val="4DACFF"/>
                </a:solidFill>
                <a:latin typeface="Arial"/>
              </a:rPr>
              <a:t>重点领域发展成果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8895" y="3909059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986CB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工业互联网：</a:t>
            </a:r>
            <a:r>
              <a:rPr sz="1199">
                <a:solidFill>
                  <a:srgbClr val="FFFFFF"/>
                </a:solidFill>
                <a:latin typeface="Arial"/>
              </a:rPr>
              <a:t>2024年产业增加值达</a:t>
            </a:r>
            <a:r>
              <a:rPr sz="1349" b="1">
                <a:solidFill>
                  <a:srgbClr val="00BFA5"/>
                </a:solidFill>
                <a:latin typeface="Arial"/>
              </a:rPr>
              <a:t>5.01万亿元</a:t>
            </a:r>
            <a:r>
              <a:rPr sz="1199">
                <a:solidFill>
                  <a:srgbClr val="FFFFFF"/>
                </a:solidFill>
                <a:latin typeface="Arial"/>
              </a:rPr>
              <a:t>，增长</a:t>
            </a:r>
            <a:r>
              <a:rPr sz="1349" b="1">
                <a:solidFill>
                  <a:srgbClr val="00BFA5"/>
                </a:solidFill>
                <a:latin typeface="Arial"/>
              </a:rPr>
              <a:t>41%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18895" y="432054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986CB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智能制造覆盖：</a:t>
            </a:r>
            <a:r>
              <a:rPr sz="1199">
                <a:solidFill>
                  <a:srgbClr val="FFFFFF"/>
                </a:solidFill>
                <a:latin typeface="Arial"/>
              </a:rPr>
              <a:t>智能工厂覆盖超</a:t>
            </a:r>
            <a:r>
              <a:rPr sz="1349" b="1">
                <a:solidFill>
                  <a:srgbClr val="00BFA5"/>
                </a:solidFill>
                <a:latin typeface="Arial"/>
              </a:rPr>
              <a:t>80%</a:t>
            </a:r>
            <a:r>
              <a:rPr sz="1199">
                <a:solidFill>
                  <a:srgbClr val="FFFFFF"/>
                </a:solidFill>
                <a:latin typeface="Arial"/>
              </a:rPr>
              <a:t>制造业行业大类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8895" y="473202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986CB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人工智能产业：</a:t>
            </a:r>
            <a:r>
              <a:rPr sz="1199">
                <a:solidFill>
                  <a:srgbClr val="FFFFFF"/>
                </a:solidFill>
                <a:latin typeface="Arial"/>
              </a:rPr>
              <a:t>核心产业规模近</a:t>
            </a:r>
            <a:r>
              <a:rPr sz="1349" b="1">
                <a:solidFill>
                  <a:srgbClr val="00BFA5"/>
                </a:solidFill>
                <a:latin typeface="Arial"/>
              </a:rPr>
              <a:t>6000亿元</a:t>
            </a:r>
            <a:r>
              <a:rPr sz="1199">
                <a:solidFill>
                  <a:srgbClr val="FFFFFF"/>
                </a:solidFill>
                <a:latin typeface="Arial"/>
              </a:rPr>
              <a:t>，企业数量超</a:t>
            </a:r>
            <a:r>
              <a:rPr sz="1349" b="1">
                <a:solidFill>
                  <a:srgbClr val="00BFA5"/>
                </a:solidFill>
                <a:latin typeface="Arial"/>
              </a:rPr>
              <a:t>4700家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8895" y="514350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7986CB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整体规模扩张：</a:t>
            </a:r>
            <a:r>
              <a:rPr sz="1199">
                <a:solidFill>
                  <a:srgbClr val="FFFFFF"/>
                </a:solidFill>
                <a:latin typeface="Arial"/>
              </a:rPr>
              <a:t>2023年达</a:t>
            </a:r>
            <a:r>
              <a:rPr sz="1349" b="1">
                <a:solidFill>
                  <a:srgbClr val="00BFA5"/>
                </a:solidFill>
                <a:latin typeface="Arial"/>
              </a:rPr>
              <a:t>53.9万亿元</a:t>
            </a:r>
            <a:r>
              <a:rPr sz="1199">
                <a:solidFill>
                  <a:srgbClr val="FFFFFF"/>
                </a:solidFill>
                <a:latin typeface="Arial"/>
              </a:rPr>
              <a:t>，11年间扩张</a:t>
            </a:r>
            <a:r>
              <a:rPr sz="1349" b="1">
                <a:solidFill>
                  <a:srgbClr val="00BFA5"/>
                </a:solidFill>
                <a:latin typeface="Arial"/>
              </a:rPr>
              <a:t>3.8倍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18895" y="5829300"/>
            <a:ext cx="975116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数字化转型领导力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508760"/>
            <a:ext cx="9751161" cy="2468879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4114800"/>
            <a:ext cx="5485028" cy="2194560"/>
          </a:xfrm>
          <a:prstGeom prst="rect">
            <a:avLst/>
          </a:prstGeom>
          <a:solidFill>
            <a:srgbClr val="2A3B4C"/>
          </a:solidFill>
          <a:ln w="12700">
            <a:solidFill>
              <a:srgbClr val="7986C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7069592" y="4114800"/>
            <a:ext cx="3900464" cy="2194560"/>
          </a:xfrm>
          <a:prstGeom prst="rect">
            <a:avLst/>
          </a:prstGeom>
          <a:solidFill>
            <a:srgbClr val="1E3B33"/>
          </a:solidFill>
          <a:ln w="12700">
            <a:solidFill>
              <a:srgbClr val="00B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538" y="4320540"/>
            <a:ext cx="1848571" cy="12344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8895" y="685800"/>
            <a:ext cx="975116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🗓️ </a:t>
            </a:r>
            <a:r>
              <a:rPr sz="2399" b="1">
                <a:solidFill>
                  <a:srgbClr val="FFFFFF"/>
                </a:solidFill>
                <a:latin typeface="Arial"/>
              </a:rPr>
              <a:t>12个月实施路径与互动工作坊设计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2674" y="1577339"/>
            <a:ext cx="926360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0BFA5"/>
                </a:solidFill>
                <a:latin typeface="Arial"/>
              </a:rPr>
              <a:t>📈 </a:t>
            </a:r>
            <a:r>
              <a:rPr sz="1799" b="1">
                <a:solidFill>
                  <a:srgbClr val="FFFFFF"/>
                </a:solidFill>
                <a:latin typeface="Arial"/>
              </a:rPr>
              <a:t>12个月分阶段实施路线图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342" y="2057400"/>
            <a:ext cx="877604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4DACFF"/>
                </a:solidFill>
                <a:latin typeface="Arial"/>
              </a:rPr>
              <a:t>① </a:t>
            </a:r>
            <a:r>
              <a:rPr sz="1349" b="1">
                <a:solidFill>
                  <a:srgbClr val="FFB74D"/>
                </a:solidFill>
                <a:latin typeface="Arial"/>
              </a:rPr>
              <a:t>第1-3月（基础阶段）：</a:t>
            </a:r>
            <a:r>
              <a:rPr sz="1199">
                <a:solidFill>
                  <a:srgbClr val="FFFFFF"/>
                </a:solidFill>
                <a:latin typeface="Arial"/>
              </a:rPr>
              <a:t>现状评估与愿景制定，交付数字化成熟度评估报告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342" y="2468879"/>
            <a:ext cx="877604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4DACFF"/>
                </a:solidFill>
                <a:latin typeface="Arial"/>
              </a:rPr>
              <a:t>② </a:t>
            </a:r>
            <a:r>
              <a:rPr sz="1349" b="1">
                <a:solidFill>
                  <a:srgbClr val="FFB74D"/>
                </a:solidFill>
                <a:latin typeface="Arial"/>
              </a:rPr>
              <a:t>第4-6月（试点阶段）：</a:t>
            </a:r>
            <a:r>
              <a:rPr sz="1199">
                <a:solidFill>
                  <a:srgbClr val="FFFFFF"/>
                </a:solidFill>
                <a:latin typeface="Arial"/>
              </a:rPr>
              <a:t>选择2-3个成功试点案例，实现可衡量业务价值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342" y="2880360"/>
            <a:ext cx="877604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4DACFF"/>
                </a:solidFill>
                <a:latin typeface="Arial"/>
              </a:rPr>
              <a:t>③ </a:t>
            </a:r>
            <a:r>
              <a:rPr sz="1349" b="1">
                <a:solidFill>
                  <a:srgbClr val="FFB74D"/>
                </a:solidFill>
                <a:latin typeface="Arial"/>
              </a:rPr>
              <a:t>第7-9月（能力建设）：</a:t>
            </a:r>
            <a:r>
              <a:rPr sz="1199">
                <a:solidFill>
                  <a:srgbClr val="FFFFFF"/>
                </a:solidFill>
                <a:latin typeface="Arial"/>
              </a:rPr>
              <a:t>数字化人才发展计划、新组织架构设计实施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342" y="3291839"/>
            <a:ext cx="877604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4DACFF"/>
                </a:solidFill>
                <a:latin typeface="Arial"/>
              </a:rPr>
              <a:t>④ </a:t>
            </a:r>
            <a:r>
              <a:rPr sz="1349" b="1">
                <a:solidFill>
                  <a:srgbClr val="FFB74D"/>
                </a:solidFill>
                <a:latin typeface="Arial"/>
              </a:rPr>
              <a:t>第10-12月（规模推广）：</a:t>
            </a:r>
            <a:r>
              <a:rPr sz="1199">
                <a:solidFill>
                  <a:srgbClr val="FFFFFF"/>
                </a:solidFill>
                <a:latin typeface="Arial"/>
              </a:rPr>
              <a:t>全企业推广计划，30%业务单元完成转型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2674" y="4183380"/>
            <a:ext cx="499747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7986CB"/>
                </a:solidFill>
                <a:latin typeface="Arial"/>
              </a:rPr>
              <a:t>🔄 </a:t>
            </a:r>
            <a:r>
              <a:rPr sz="1799" b="1">
                <a:solidFill>
                  <a:srgbClr val="FFFFFF"/>
                </a:solidFill>
                <a:latin typeface="Arial"/>
              </a:rPr>
              <a:t>2小时互动工作坊设计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8342" y="466344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0BFA5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15分钟导入：</a:t>
            </a:r>
            <a:r>
              <a:rPr sz="1199">
                <a:solidFill>
                  <a:srgbClr val="FFFFFF"/>
                </a:solidFill>
                <a:latin typeface="Arial"/>
              </a:rPr>
              <a:t>培训目标和议程说明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28342" y="500634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0BFA5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60分钟小组讨论：</a:t>
            </a:r>
            <a:r>
              <a:rPr sz="1199">
                <a:solidFill>
                  <a:srgbClr val="FFFFFF"/>
                </a:solidFill>
                <a:latin typeface="Arial"/>
              </a:rPr>
              <a:t>3轮×20分钟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28342" y="534924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0BFA5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30分钟汇报分享：</a:t>
            </a:r>
            <a:r>
              <a:rPr sz="1199">
                <a:solidFill>
                  <a:srgbClr val="FFFFFF"/>
                </a:solidFill>
                <a:latin typeface="Arial"/>
              </a:rPr>
              <a:t>每组3分钟汇报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28342" y="5692140"/>
            <a:ext cx="463180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0BFA5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15分钟总结：</a:t>
            </a:r>
            <a:r>
              <a:rPr sz="1199">
                <a:solidFill>
                  <a:srgbClr val="FFFFFF"/>
                </a:solidFill>
                <a:latin typeface="Arial"/>
              </a:rPr>
              <a:t>收获提炼和行动承诺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3371" y="5692140"/>
            <a:ext cx="3412906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979"/>
              </a:lnSpc>
            </a:pPr>
            <a:r>
              <a:rPr sz="1649" b="1">
                <a:solidFill>
                  <a:srgbClr val="FFB74D"/>
                </a:solidFill>
                <a:latin typeface="Arial"/>
              </a:rPr>
              <a:t>⚡ </a:t>
            </a:r>
            <a:r>
              <a:rPr sz="1349" b="1">
                <a:solidFill>
                  <a:srgbClr val="FFFFFF"/>
                </a:solidFill>
                <a:latin typeface="Arial"/>
              </a:rPr>
              <a:t>敏捷实施：</a:t>
            </a:r>
            <a:r>
              <a:rPr sz="1199">
                <a:solidFill>
                  <a:srgbClr val="FFFFFF"/>
                </a:solidFill>
                <a:latin typeface="Arial"/>
              </a:rPr>
              <a:t>6周冲刺周期、MVP设计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1161" y="6172200"/>
            <a:ext cx="1828342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数字化转型领导力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4526280"/>
            <a:ext cx="5485028" cy="17145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389" y="4526280"/>
            <a:ext cx="2468648" cy="1714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8895" y="68580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🔄 </a:t>
            </a:r>
            <a:r>
              <a:rPr sz="2399" b="1">
                <a:solidFill>
                  <a:srgbClr val="FFFFFF"/>
                </a:solidFill>
                <a:latin typeface="Arial"/>
              </a:rPr>
              <a:t>行动计划落地保障机制与持续优化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8895" y="1508760"/>
            <a:ext cx="975116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00BFA5"/>
                </a:solidFill>
                <a:latin typeface="Arial"/>
              </a:rPr>
              <a:t>📊 </a:t>
            </a:r>
            <a:r>
              <a:rPr sz="1499" b="1">
                <a:solidFill>
                  <a:srgbClr val="4DACFF"/>
                </a:solidFill>
                <a:latin typeface="Arial"/>
              </a:rPr>
              <a:t>核心KPI指标体系</a:t>
            </a:r>
            <a:r>
              <a:rPr sz="1349">
                <a:solidFill>
                  <a:srgbClr val="FFFFFF"/>
                </a:solidFill>
                <a:latin typeface="Arial"/>
              </a:rPr>
              <a:t> (20个关键指标)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342" y="1920240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B74D"/>
                </a:solidFill>
                <a:latin typeface="Arial"/>
              </a:rPr>
              <a:t>💼 </a:t>
            </a:r>
            <a:r>
              <a:rPr sz="1349" b="1">
                <a:solidFill>
                  <a:srgbClr val="FFFFFF"/>
                </a:solidFill>
                <a:latin typeface="Arial"/>
              </a:rPr>
              <a:t>业务影响类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3923" y="1920240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7986CB"/>
                </a:solidFill>
                <a:latin typeface="Arial"/>
              </a:rPr>
              <a:t>⚙️ </a:t>
            </a:r>
            <a:r>
              <a:rPr sz="1349" b="1">
                <a:solidFill>
                  <a:srgbClr val="FFFFFF"/>
                </a:solidFill>
                <a:latin typeface="Arial"/>
              </a:rPr>
              <a:t>运营效率类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342" y="2194560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DAC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数字化产品收入占比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3923" y="2194560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DAC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流程自动化率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342" y="2468879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DAC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数字化渠道客户增长率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3923" y="2468879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DAC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处理时间缩短比例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342" y="2743200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DAC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投资回报率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3923" y="2743200"/>
            <a:ext cx="426613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DAC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数据准确率提升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8895" y="3154679"/>
            <a:ext cx="9751161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00BFA5"/>
                </a:solidFill>
                <a:latin typeface="Arial"/>
              </a:rPr>
              <a:t>🔍 </a:t>
            </a:r>
            <a:r>
              <a:rPr sz="1499" b="1">
                <a:solidFill>
                  <a:srgbClr val="4DACFF"/>
                </a:solidFill>
                <a:latin typeface="Arial"/>
              </a:rPr>
              <a:t>月度评审与调整机制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28342" y="3566160"/>
            <a:ext cx="914171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📈 </a:t>
            </a:r>
            <a:r>
              <a:rPr sz="1349" b="1">
                <a:solidFill>
                  <a:srgbClr val="FFFFFF"/>
                </a:solidFill>
                <a:latin typeface="Arial"/>
              </a:rPr>
              <a:t>KPI回顾（30分钟）：</a:t>
            </a:r>
            <a:r>
              <a:rPr sz="1199">
                <a:solidFill>
                  <a:srgbClr val="FFFFFF"/>
                </a:solidFill>
                <a:latin typeface="Arial"/>
              </a:rPr>
              <a:t>进度指标和效果指标双重评估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28342" y="3840480"/>
            <a:ext cx="914171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🚧 </a:t>
            </a:r>
            <a:r>
              <a:rPr sz="1349" b="1">
                <a:solidFill>
                  <a:srgbClr val="FFFFFF"/>
                </a:solidFill>
                <a:latin typeface="Arial"/>
              </a:rPr>
              <a:t>障碍分析（40分钟）：</a:t>
            </a:r>
            <a:r>
              <a:rPr sz="1199">
                <a:solidFill>
                  <a:srgbClr val="FFFFFF"/>
                </a:solidFill>
                <a:latin typeface="Arial"/>
              </a:rPr>
              <a:t>技术、组织、资源三维度障碍识别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28342" y="4114800"/>
            <a:ext cx="914171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🔀 </a:t>
            </a:r>
            <a:r>
              <a:rPr sz="1349" b="1">
                <a:solidFill>
                  <a:srgbClr val="FFFFFF"/>
                </a:solidFill>
                <a:latin typeface="Arial"/>
              </a:rPr>
              <a:t>调整决策（30分钟）：</a:t>
            </a:r>
            <a:r>
              <a:rPr sz="1199">
                <a:solidFill>
                  <a:srgbClr val="FFFFFF"/>
                </a:solidFill>
                <a:latin typeface="Arial"/>
              </a:rPr>
              <a:t>优先级调整、资源重新分配、计划修订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62674" y="4663440"/>
            <a:ext cx="499747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00BFA5"/>
                </a:solidFill>
                <a:latin typeface="Arial"/>
              </a:rPr>
              <a:t>✅ </a:t>
            </a:r>
            <a:r>
              <a:rPr sz="1349" b="1">
                <a:solidFill>
                  <a:srgbClr val="FFFFFF"/>
                </a:solidFill>
                <a:latin typeface="Arial"/>
              </a:rPr>
              <a:t>成功案例借鉴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62674" y="500634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DAC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制造业18个月转型实践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62674" y="528066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DAC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设备故障率降低</a:t>
            </a:r>
            <a:r>
              <a:rPr sz="1349" b="1">
                <a:solidFill>
                  <a:srgbClr val="00BFA5"/>
                </a:solidFill>
                <a:latin typeface="Arial"/>
              </a:rPr>
              <a:t> 40%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62674" y="5554980"/>
            <a:ext cx="499747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DACFF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生产效率提升</a:t>
            </a:r>
            <a:r>
              <a:rPr sz="1349" b="1">
                <a:solidFill>
                  <a:srgbClr val="00BFA5"/>
                </a:solidFill>
                <a:latin typeface="Arial"/>
              </a:rPr>
              <a:t> 25%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8895" y="6377940"/>
            <a:ext cx="975116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数字化转型领导力 | 行动计划落地保障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2743200"/>
            <a:ext cx="4875580" cy="30861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318" y="2743200"/>
            <a:ext cx="1971344" cy="308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8895" y="1028700"/>
            <a:ext cx="9751161" cy="82295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879"/>
              </a:lnSpc>
            </a:pPr>
            <a:r>
              <a:rPr sz="2399" b="1">
                <a:solidFill>
                  <a:srgbClr val="FFFFFF"/>
                </a:solidFill>
                <a:latin typeface="Arial"/>
              </a:rPr>
              <a:t>数字化转型领导力企业内训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8895" y="1851660"/>
            <a:ext cx="975116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519"/>
              </a:lnSpc>
            </a:pPr>
            <a:r>
              <a:rPr sz="2099" b="1">
                <a:solidFill>
                  <a:srgbClr val="4DACFF"/>
                </a:solidFill>
                <a:latin typeface="Arial"/>
              </a:rPr>
              <a:t>总结与资源共享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2674" y="2880360"/>
            <a:ext cx="4388022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>
                <a:solidFill>
                  <a:srgbClr val="00BFA5"/>
                </a:solidFill>
                <a:latin typeface="Arial"/>
              </a:rPr>
              <a:t>📚 </a:t>
            </a:r>
            <a:r>
              <a:rPr sz="1349" b="1">
                <a:solidFill>
                  <a:srgbClr val="FFFFFF"/>
                </a:solidFill>
                <a:latin typeface="Arial"/>
              </a:rPr>
              <a:t>培训模块概述与价值定位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2674" y="336042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🎯 </a:t>
            </a:r>
            <a:r>
              <a:rPr sz="1199">
                <a:solidFill>
                  <a:srgbClr val="FFFFFF"/>
                </a:solidFill>
                <a:latin typeface="Arial"/>
              </a:rPr>
              <a:t>培训目标：系统总结核心收获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2674" y="377190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💎 </a:t>
            </a:r>
            <a:r>
              <a:rPr sz="1199">
                <a:solidFill>
                  <a:srgbClr val="FFFFFF"/>
                </a:solidFill>
                <a:latin typeface="Arial"/>
              </a:rPr>
              <a:t>核心价值：理论与实践结合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2674" y="418338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🧩 </a:t>
            </a:r>
            <a:r>
              <a:rPr sz="1199">
                <a:solidFill>
                  <a:srgbClr val="FFFFFF"/>
                </a:solidFill>
                <a:latin typeface="Arial"/>
              </a:rPr>
              <a:t>模块结构：四大板块全面覆盖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2674" y="459486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✨ </a:t>
            </a:r>
            <a:r>
              <a:rPr sz="1199">
                <a:solidFill>
                  <a:srgbClr val="FFFFFF"/>
                </a:solidFill>
                <a:latin typeface="Arial"/>
              </a:rPr>
              <a:t>预期成果：培训效果转化为行动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2674" y="5006340"/>
            <a:ext cx="438802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👥 </a:t>
            </a:r>
            <a:r>
              <a:rPr sz="1199">
                <a:solidFill>
                  <a:srgbClr val="FFFFFF"/>
                </a:solidFill>
                <a:latin typeface="Arial"/>
              </a:rPr>
              <a:t>参与方式：互动问答与资源获取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18895" y="6172200"/>
            <a:ext cx="975116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AAAAAA"/>
                </a:solidFill>
                <a:latin typeface="Arial"/>
              </a:rPr>
              <a:t>数字化转型领导力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508760"/>
            <a:ext cx="9751161" cy="24003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4114800"/>
            <a:ext cx="9751161" cy="1714500"/>
          </a:xfrm>
          <a:prstGeom prst="rect">
            <a:avLst/>
          </a:prstGeom>
          <a:solidFill>
            <a:srgbClr val="1E3B33"/>
          </a:solidFill>
          <a:ln w="12700">
            <a:solidFill>
              <a:srgbClr val="00B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382" y="205740"/>
            <a:ext cx="2194011" cy="10972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8895" y="54864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📊 </a:t>
            </a:r>
            <a:r>
              <a:rPr sz="2399" b="1">
                <a:solidFill>
                  <a:srgbClr val="FFFFFF"/>
                </a:solidFill>
                <a:latin typeface="Arial"/>
              </a:rPr>
              <a:t>数字化转型领导力核心要点系统总结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2674" y="1577339"/>
            <a:ext cx="926360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0BFA5"/>
                </a:solidFill>
                <a:latin typeface="Arial"/>
              </a:rPr>
              <a:t>🔍 </a:t>
            </a:r>
            <a:r>
              <a:rPr sz="1799" b="1">
                <a:solidFill>
                  <a:srgbClr val="4DACFF"/>
                </a:solidFill>
                <a:latin typeface="Arial"/>
              </a:rPr>
              <a:t>数字领导力的四大核心能力维度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2674" y="205740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00BFA5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感知与环境洞察能力：</a:t>
            </a:r>
            <a:r>
              <a:rPr sz="1199">
                <a:solidFill>
                  <a:srgbClr val="FFFFFF"/>
                </a:solidFill>
                <a:latin typeface="Arial"/>
              </a:rPr>
              <a:t>数字认知敏感性提升，实时感知技术迭代与政策变化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2674" y="240030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00BFA5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学习与决策能力：</a:t>
            </a:r>
            <a:r>
              <a:rPr sz="1199">
                <a:solidFill>
                  <a:srgbClr val="FFFFFF"/>
                </a:solidFill>
                <a:latin typeface="Arial"/>
              </a:rPr>
              <a:t>适应性学习机制构建，高阶认知能力培养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2674" y="274320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00BFA5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整合与重构能力：</a:t>
            </a:r>
            <a:r>
              <a:rPr sz="1199">
                <a:solidFill>
                  <a:srgbClr val="FFFFFF"/>
                </a:solidFill>
                <a:latin typeface="Arial"/>
              </a:rPr>
              <a:t>资源整合打破数据孤岛，组织与文化重塑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2674" y="308610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00BFA5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创新与前瞻性能力：</a:t>
            </a:r>
            <a:r>
              <a:rPr sz="1199">
                <a:solidFill>
                  <a:srgbClr val="FFFFFF"/>
                </a:solidFill>
                <a:latin typeface="Arial"/>
              </a:rPr>
              <a:t>技术创新场景识别，战略思维升级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2674" y="4183380"/>
            <a:ext cx="926360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FFB74D"/>
                </a:solidFill>
                <a:latin typeface="Arial"/>
              </a:rPr>
              <a:t>🚀 </a:t>
            </a:r>
            <a:r>
              <a:rPr sz="1799" b="1">
                <a:solidFill>
                  <a:srgbClr val="4DACFF"/>
                </a:solidFill>
                <a:latin typeface="Arial"/>
              </a:rPr>
              <a:t>关键提升路径与实施策略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2674" y="459486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B74D"/>
                </a:solidFill>
                <a:latin typeface="Arial"/>
              </a:rPr>
              <a:t>→ </a:t>
            </a:r>
            <a:r>
              <a:rPr sz="1349" b="1">
                <a:solidFill>
                  <a:srgbClr val="FFFFFF"/>
                </a:solidFill>
                <a:latin typeface="Arial"/>
              </a:rPr>
              <a:t>思想革新：</a:t>
            </a:r>
            <a:r>
              <a:rPr sz="1199">
                <a:solidFill>
                  <a:srgbClr val="FFFFFF"/>
                </a:solidFill>
                <a:latin typeface="Arial"/>
              </a:rPr>
              <a:t>建立"数据驱动决策"核心理念，强化数字技能培养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2674" y="4937759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B74D"/>
                </a:solidFill>
                <a:latin typeface="Arial"/>
              </a:rPr>
              <a:t>→ </a:t>
            </a:r>
            <a:r>
              <a:rPr sz="1349" b="1">
                <a:solidFill>
                  <a:srgbClr val="FFFFFF"/>
                </a:solidFill>
                <a:latin typeface="Arial"/>
              </a:rPr>
              <a:t>组织支持：</a:t>
            </a:r>
            <a:r>
              <a:rPr sz="1199">
                <a:solidFill>
                  <a:srgbClr val="FFFFFF"/>
                </a:solidFill>
                <a:latin typeface="Arial"/>
              </a:rPr>
              <a:t>人才引进与培养机制，制度保障建立数字考核指标体系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2674" y="528066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 b="1">
                <a:solidFill>
                  <a:srgbClr val="FFB74D"/>
                </a:solidFill>
                <a:latin typeface="Arial"/>
              </a:rPr>
              <a:t>→ </a:t>
            </a:r>
            <a:r>
              <a:rPr sz="1349" b="1">
                <a:solidFill>
                  <a:srgbClr val="FFFFFF"/>
                </a:solidFill>
                <a:latin typeface="Arial"/>
              </a:rPr>
              <a:t>跨层级协作：</a:t>
            </a:r>
            <a:r>
              <a:rPr sz="1199">
                <a:solidFill>
                  <a:srgbClr val="FFFFFF"/>
                </a:solidFill>
                <a:latin typeface="Arial"/>
              </a:rPr>
              <a:t>内部数字工具协同，外部高校企业合作生态共建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18895" y="6172200"/>
            <a:ext cx="975116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数字化转型领导力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09447" y="1028700"/>
            <a:ext cx="10970056" cy="48006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8288487" y="1714500"/>
            <a:ext cx="3047238" cy="2743200"/>
          </a:xfrm>
          <a:prstGeom prst="rect">
            <a:avLst/>
          </a:prstGeom>
          <a:noFill/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487" y="2119660"/>
            <a:ext cx="3047238" cy="19328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8895" y="548640"/>
            <a:ext cx="975116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📚 </a:t>
            </a:r>
            <a:r>
              <a:rPr sz="2399" b="1">
                <a:solidFill>
                  <a:srgbClr val="FFFFFF"/>
                </a:solidFill>
                <a:latin typeface="Arial"/>
              </a:rPr>
              <a:t>延伸学习资源库：书籍推荐与经典案例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1371600"/>
            <a:ext cx="670392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00BFA5"/>
                </a:solidFill>
                <a:latin typeface="Arial"/>
              </a:rPr>
              <a:t>📖 </a:t>
            </a:r>
            <a:r>
              <a:rPr sz="1499" b="1">
                <a:solidFill>
                  <a:srgbClr val="4DACFF"/>
                </a:solidFill>
                <a:latin typeface="Arial"/>
              </a:rPr>
              <a:t>核心理论类权威书籍精选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8895" y="1783080"/>
            <a:ext cx="670392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 b="1">
                <a:solidFill>
                  <a:srgbClr val="FFFFFF"/>
                </a:solidFill>
                <a:latin typeface="Arial"/>
              </a:rPr>
              <a:t>《数字领导力：AI时代的组织变革指南》- 王强，2023年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2674" y="2125980"/>
            <a:ext cx="646014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259"/>
              </a:lnSpc>
            </a:pPr>
            <a:r>
              <a:rPr sz="1049">
                <a:solidFill>
                  <a:srgbClr val="CCCCCC"/>
                </a:solidFill>
                <a:latin typeface="Arial"/>
              </a:rPr>
              <a:t>系统阐述5大核心能力模型，30+企业转型案例分析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895" y="2468879"/>
            <a:ext cx="670392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 b="1">
                <a:solidFill>
                  <a:srgbClr val="FFFFFF"/>
                </a:solidFill>
                <a:latin typeface="Arial"/>
              </a:rPr>
              <a:t>《数字化转型：从战略到执行》- HBR Press，2022年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2674" y="2811779"/>
            <a:ext cx="646014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259"/>
              </a:lnSpc>
            </a:pPr>
            <a:r>
              <a:rPr sz="1049">
                <a:solidFill>
                  <a:srgbClr val="CCCCCC"/>
                </a:solidFill>
                <a:latin typeface="Arial"/>
              </a:rPr>
              <a:t>麦肯锡、BCG等机构方法论，管理层数字思维培养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8895" y="3223260"/>
            <a:ext cx="670392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00BFA5"/>
                </a:solidFill>
                <a:latin typeface="Arial"/>
              </a:rPr>
              <a:t>🛠 </a:t>
            </a:r>
            <a:r>
              <a:rPr sz="1499" b="1">
                <a:solidFill>
                  <a:srgbClr val="4DACFF"/>
                </a:solidFill>
                <a:latin typeface="Arial"/>
              </a:rPr>
              <a:t>实践工具类专业指南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18895" y="3634740"/>
            <a:ext cx="670392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 b="1">
                <a:solidFill>
                  <a:srgbClr val="FFFFFF"/>
                </a:solidFill>
                <a:latin typeface="Arial"/>
              </a:rPr>
              <a:t>《数字领导力工具箱》- 张伟，2023年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2674" y="3977639"/>
            <a:ext cx="646014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259"/>
              </a:lnSpc>
            </a:pPr>
            <a:r>
              <a:rPr sz="1049">
                <a:solidFill>
                  <a:srgbClr val="CCCCCC"/>
                </a:solidFill>
                <a:latin typeface="Arial"/>
              </a:rPr>
              <a:t>12个可直接使用的管理工具模板，数字化成熟度评估矩阵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8895" y="4320540"/>
            <a:ext cx="670392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 b="1">
                <a:solidFill>
                  <a:srgbClr val="FFFFFF"/>
                </a:solidFill>
                <a:latin typeface="Arial"/>
              </a:rPr>
              <a:t>《敏捷组织：数字化转型中的团队管理》- Ericsson，2023年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2674" y="4663440"/>
            <a:ext cx="646014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259"/>
              </a:lnSpc>
            </a:pPr>
            <a:r>
              <a:rPr sz="1049">
                <a:solidFill>
                  <a:srgbClr val="CCCCCC"/>
                </a:solidFill>
                <a:latin typeface="Arial"/>
              </a:rPr>
              <a:t>Scrum、OKR转型项目应用，在线案例库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18895" y="5074920"/>
            <a:ext cx="975116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159"/>
              </a:lnSpc>
            </a:pPr>
            <a:r>
              <a:rPr sz="1799" b="1">
                <a:solidFill>
                  <a:srgbClr val="00BFA5"/>
                </a:solidFill>
                <a:latin typeface="Arial"/>
              </a:rPr>
              <a:t>🌐 </a:t>
            </a:r>
            <a:r>
              <a:rPr sz="1499" b="1">
                <a:solidFill>
                  <a:srgbClr val="4DACFF"/>
                </a:solidFill>
                <a:latin typeface="Arial"/>
              </a:rPr>
              <a:t>经典案例库资源平台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18895" y="5486400"/>
            <a:ext cx="487558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 b="1">
                <a:solidFill>
                  <a:srgbClr val="FFFFFF"/>
                </a:solidFill>
                <a:latin typeface="Arial"/>
              </a:rPr>
              <a:t>麦肯锡数字化转型案例库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75580" y="5486400"/>
            <a:ext cx="4875580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 b="1">
                <a:solidFill>
                  <a:srgbClr val="FFFFFF"/>
                </a:solidFill>
                <a:latin typeface="Arial"/>
              </a:rPr>
              <a:t>哈佛商业案例中心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18895" y="5829300"/>
            <a:ext cx="975116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 b="1">
                <a:solidFill>
                  <a:srgbClr val="FFFFFF"/>
                </a:solidFill>
                <a:latin typeface="Arial"/>
              </a:rPr>
              <a:t>中国企业特色案例：</a:t>
            </a:r>
            <a:r>
              <a:rPr sz="1199">
                <a:solidFill>
                  <a:srgbClr val="FFFFFF"/>
                </a:solidFill>
                <a:latin typeface="Arial"/>
              </a:rPr>
              <a:t>浙江"最多跑一次"改革，深圳智慧城市运营中心建设实践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447" y="6309359"/>
            <a:ext cx="10970056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数字化转型领导力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714500"/>
            <a:ext cx="9751161" cy="13716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3223260"/>
            <a:ext cx="9751161" cy="13716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1218895" y="4732020"/>
            <a:ext cx="4631801" cy="1371600"/>
          </a:xfrm>
          <a:prstGeom prst="rect">
            <a:avLst/>
          </a:prstGeom>
          <a:solidFill>
            <a:srgbClr val="1E3B33"/>
          </a:solidFill>
          <a:ln w="12700">
            <a:solidFill>
              <a:srgbClr val="00B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338255" y="4732020"/>
            <a:ext cx="4631801" cy="1371600"/>
          </a:xfrm>
          <a:prstGeom prst="rect">
            <a:avLst/>
          </a:prstGeom>
          <a:solidFill>
            <a:srgbClr val="2A3B4C"/>
          </a:solidFill>
          <a:ln w="12700">
            <a:solidFill>
              <a:srgbClr val="7986C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930" y="1920240"/>
            <a:ext cx="1424682" cy="1097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8895" y="68580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🛠️ </a:t>
            </a:r>
            <a:r>
              <a:rPr sz="2399" b="1">
                <a:solidFill>
                  <a:srgbClr val="FFFFFF"/>
                </a:solidFill>
                <a:latin typeface="Arial"/>
              </a:rPr>
              <a:t>实战工具模板与数字化管理资源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2674" y="1783080"/>
            <a:ext cx="926360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0BFA5"/>
                </a:solidFill>
                <a:latin typeface="Arial"/>
              </a:rPr>
              <a:t>📊 </a:t>
            </a:r>
            <a:r>
              <a:rPr sz="1799" b="1">
                <a:solidFill>
                  <a:srgbClr val="FFFFFF"/>
                </a:solidFill>
                <a:latin typeface="Arial"/>
              </a:rPr>
              <a:t>战略规划工具完整套装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342" y="2194560"/>
            <a:ext cx="889793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DACFF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数字化成熟度评估矩阵：</a:t>
            </a:r>
            <a:r>
              <a:rPr sz="1199">
                <a:solidFill>
                  <a:srgbClr val="FFFFFF"/>
                </a:solidFill>
                <a:latin typeface="Arial"/>
              </a:rPr>
              <a:t>5个维度30项指标，含自动评分系统(Excel版本)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342" y="2537460"/>
            <a:ext cx="889793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DACFF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转型路线图模板：</a:t>
            </a:r>
            <a:r>
              <a:rPr sz="1199">
                <a:solidFill>
                  <a:srgbClr val="FFFFFF"/>
                </a:solidFill>
                <a:latin typeface="Arial"/>
              </a:rPr>
              <a:t>甘特图式规划表(可编辑PPT)，预设12个月关键里程碑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2674" y="3291839"/>
            <a:ext cx="926360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7986CB"/>
                </a:solidFill>
                <a:latin typeface="Arial"/>
              </a:rPr>
              <a:t>🔄 </a:t>
            </a:r>
            <a:r>
              <a:rPr sz="1799" b="1">
                <a:solidFill>
                  <a:srgbClr val="FFFFFF"/>
                </a:solidFill>
                <a:latin typeface="Arial"/>
              </a:rPr>
              <a:t>执行管理工具实用套件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342" y="3703320"/>
            <a:ext cx="889793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DACFF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跨部门协作看板：</a:t>
            </a:r>
            <a:r>
              <a:rPr sz="1199">
                <a:solidFill>
                  <a:srgbClr val="FFFFFF"/>
                </a:solidFill>
                <a:latin typeface="Arial"/>
              </a:rPr>
              <a:t>整合Jira/Trello的混合模板，提升协同效率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8342" y="4046220"/>
            <a:ext cx="889793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DACFF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变革阻力分析表：</a:t>
            </a:r>
            <a:r>
              <a:rPr sz="1199">
                <a:solidFill>
                  <a:srgbClr val="FFFFFF"/>
                </a:solidFill>
                <a:latin typeface="Arial"/>
              </a:rPr>
              <a:t>员工抵触情绪量化评估，配套沟通话术指南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2674" y="4800600"/>
            <a:ext cx="414424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0BFA5"/>
                </a:solidFill>
                <a:latin typeface="Arial"/>
              </a:rPr>
              <a:t>📈 </a:t>
            </a:r>
            <a:r>
              <a:rPr sz="1499" b="1">
                <a:solidFill>
                  <a:srgbClr val="FFFFFF"/>
                </a:solidFill>
                <a:latin typeface="Arial"/>
              </a:rPr>
              <a:t>效果评估工具专业版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82034" y="4800600"/>
            <a:ext cx="414424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FFB74D"/>
                </a:solidFill>
                <a:latin typeface="Arial"/>
              </a:rPr>
              <a:t>🌟 </a:t>
            </a:r>
            <a:r>
              <a:rPr sz="1499" b="1">
                <a:solidFill>
                  <a:srgbClr val="FFFFFF"/>
                </a:solidFill>
                <a:latin typeface="Arial"/>
              </a:rPr>
              <a:t>特色增值工具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28342" y="5212080"/>
            <a:ext cx="390046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DACFF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数字化转型KPI仪表盘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47702" y="5212080"/>
            <a:ext cx="390046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DACFF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数字化文化诊断问卷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8342" y="5554980"/>
            <a:ext cx="390046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DACFF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ROI计算器与汇报图表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47702" y="5554980"/>
            <a:ext cx="3900464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4DACFF"/>
                </a:solidFill>
                <a:latin typeface="Arial"/>
              </a:rPr>
              <a:t>● </a:t>
            </a:r>
            <a:r>
              <a:rPr sz="1199" b="1">
                <a:solidFill>
                  <a:srgbClr val="FFFFFF"/>
                </a:solidFill>
                <a:latin typeface="Arial"/>
              </a:rPr>
              <a:t>技术选型对比评分卡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920240"/>
            <a:ext cx="9751161" cy="150876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3566160"/>
            <a:ext cx="9751161" cy="150876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1218895" y="5212080"/>
            <a:ext cx="9751161" cy="1234439"/>
          </a:xfrm>
          <a:prstGeom prst="rect">
            <a:avLst/>
          </a:prstGeom>
          <a:solidFill>
            <a:srgbClr val="1E3B33"/>
          </a:solidFill>
          <a:ln w="12700">
            <a:solidFill>
              <a:srgbClr val="00B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1218895" y="1028700"/>
            <a:ext cx="9751161" cy="6858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218895" y="102870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00BFA5"/>
                </a:solidFill>
                <a:latin typeface="Arial"/>
              </a:rPr>
              <a:t>🔄 </a:t>
            </a:r>
            <a:r>
              <a:rPr sz="2399" b="1">
                <a:solidFill>
                  <a:srgbClr val="FFFFFF"/>
                </a:solidFill>
                <a:latin typeface="Arial"/>
              </a:rPr>
              <a:t>后续支持体系与培训效果持续跟进保障机制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2674" y="1988819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4DACFF"/>
                </a:solidFill>
                <a:latin typeface="Arial"/>
              </a:rPr>
              <a:t>📚 </a:t>
            </a:r>
            <a:r>
              <a:rPr sz="1799" b="1">
                <a:solidFill>
                  <a:srgbClr val="4DACFF"/>
                </a:solidFill>
                <a:latin typeface="Arial"/>
              </a:rPr>
              <a:t>知识转化与实践支持系统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06453" y="2400300"/>
            <a:ext cx="901982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349" b="1">
                <a:solidFill>
                  <a:srgbClr val="FFFFFF"/>
                </a:solidFill>
                <a:latin typeface="Arial"/>
              </a:rPr>
              <a:t>微学习推送机制：</a:t>
            </a:r>
            <a:r>
              <a:rPr sz="1199">
                <a:solidFill>
                  <a:srgbClr val="FFFFFF"/>
                </a:solidFill>
                <a:latin typeface="Arial"/>
              </a:rPr>
              <a:t>每周1-2篇数字化转型精华摘要，在线知识库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06453" y="2743200"/>
            <a:ext cx="901982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349" b="1">
                <a:solidFill>
                  <a:srgbClr val="FFFFFF"/>
                </a:solidFill>
                <a:latin typeface="Arial"/>
              </a:rPr>
              <a:t>数字化导师制度：</a:t>
            </a:r>
            <a:r>
              <a:rPr sz="1199">
                <a:solidFill>
                  <a:srgbClr val="FFFFFF"/>
                </a:solidFill>
                <a:latin typeface="Arial"/>
              </a:rPr>
              <a:t>认证内部专家，转型项目孵化基金(5-10万)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2674" y="363474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4DACFF"/>
                </a:solidFill>
                <a:latin typeface="Arial"/>
              </a:rPr>
              <a:t>📊 </a:t>
            </a:r>
            <a:r>
              <a:rPr sz="1799" b="1">
                <a:solidFill>
                  <a:srgbClr val="4DACFF"/>
                </a:solidFill>
                <a:latin typeface="Arial"/>
              </a:rPr>
              <a:t>三级评估模型与效果跟踪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6453" y="4046220"/>
            <a:ext cx="901982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0BFA5"/>
                </a:solidFill>
                <a:latin typeface="Arial"/>
              </a:rPr>
              <a:t>① </a:t>
            </a:r>
            <a:r>
              <a:rPr sz="1349" b="1">
                <a:solidFill>
                  <a:srgbClr val="FFFFFF"/>
                </a:solidFill>
                <a:latin typeface="Arial"/>
              </a:rPr>
              <a:t>知识掌握：</a:t>
            </a:r>
            <a:r>
              <a:rPr sz="1199">
                <a:solidFill>
                  <a:srgbClr val="FFFFFF"/>
                </a:solidFill>
                <a:latin typeface="Arial"/>
              </a:rPr>
              <a:t>在线测试工具，每月评估学习成果和知识保留率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6453" y="4389120"/>
            <a:ext cx="901982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0BFA5"/>
                </a:solidFill>
                <a:latin typeface="Arial"/>
              </a:rPr>
              <a:t>② </a:t>
            </a:r>
            <a:r>
              <a:rPr sz="1349" b="1">
                <a:solidFill>
                  <a:srgbClr val="FFFFFF"/>
                </a:solidFill>
                <a:latin typeface="Arial"/>
              </a:rPr>
              <a:t>行为改变：</a:t>
            </a:r>
            <a:r>
              <a:rPr sz="1199">
                <a:solidFill>
                  <a:srgbClr val="FFFFFF"/>
                </a:solidFill>
                <a:latin typeface="Arial"/>
              </a:rPr>
              <a:t>360度评估体系，季度跟踪管理行为转变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06453" y="4732020"/>
            <a:ext cx="901982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0BFA5"/>
                </a:solidFill>
                <a:latin typeface="Arial"/>
              </a:rPr>
              <a:t>③ </a:t>
            </a:r>
            <a:r>
              <a:rPr sz="1349" b="1">
                <a:solidFill>
                  <a:srgbClr val="FFFFFF"/>
                </a:solidFill>
                <a:latin typeface="Arial"/>
              </a:rPr>
              <a:t>业务影响：</a:t>
            </a:r>
            <a:r>
              <a:rPr sz="1199">
                <a:solidFill>
                  <a:srgbClr val="FFFFFF"/>
                </a:solidFill>
                <a:latin typeface="Arial"/>
              </a:rPr>
              <a:t>ROI分析工具，半年评估数字化转型对业务的实际影响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2674" y="528066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0BFA5"/>
                </a:solidFill>
                <a:latin typeface="Arial"/>
              </a:rPr>
              <a:t>🔍 </a:t>
            </a:r>
            <a:r>
              <a:rPr sz="1799" b="1">
                <a:solidFill>
                  <a:srgbClr val="00BFA5"/>
                </a:solidFill>
                <a:latin typeface="Arial"/>
              </a:rPr>
              <a:t>实施路线图与成功保障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6453" y="5692140"/>
            <a:ext cx="9019824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⏱️ </a:t>
            </a:r>
            <a:r>
              <a:rPr sz="1349" b="1">
                <a:solidFill>
                  <a:srgbClr val="FFFFFF"/>
                </a:solidFill>
                <a:latin typeface="Arial"/>
              </a:rPr>
              <a:t>短期(1-3个月) → 中期(3-6个月) → 长期(6-12个月)</a:t>
            </a:r>
            <a:r>
              <a:rPr sz="1499">
                <a:solidFill>
                  <a:srgbClr val="FFB74D"/>
                </a:solidFill>
                <a:latin typeface="Arial"/>
              </a:rPr>
              <a:t> 🏆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51161" y="6377940"/>
            <a:ext cx="182834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数字化转型领导力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371600"/>
            <a:ext cx="9751161" cy="2468879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4183380"/>
            <a:ext cx="9751161" cy="1988819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153" y="5692140"/>
            <a:ext cx="1699905" cy="1028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8895" y="548640"/>
            <a:ext cx="975116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🔄 </a:t>
            </a:r>
            <a:r>
              <a:rPr sz="2399" b="1">
                <a:solidFill>
                  <a:srgbClr val="FFFFFF"/>
                </a:solidFill>
                <a:latin typeface="Arial"/>
              </a:rPr>
              <a:t>数字化驱动下的企业管理模式变革实践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2674" y="1440180"/>
            <a:ext cx="926360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0BFA5"/>
                </a:solidFill>
                <a:latin typeface="Arial"/>
              </a:rPr>
              <a:t>🏆 </a:t>
            </a:r>
            <a:r>
              <a:rPr sz="1799" b="1">
                <a:solidFill>
                  <a:srgbClr val="FFFFFF"/>
                </a:solidFill>
                <a:latin typeface="Arial"/>
              </a:rPr>
              <a:t>成功转型模式案例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2674" y="192024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美的阶梯模式：全价值链整合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342" y="2263140"/>
            <a:ext cx="889793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DACFF"/>
                </a:solidFill>
                <a:latin typeface="Arial"/>
              </a:rPr>
              <a:t>- </a:t>
            </a:r>
            <a:r>
              <a:rPr sz="1199">
                <a:solidFill>
                  <a:srgbClr val="FFFFFF"/>
                </a:solidFill>
                <a:latin typeface="Arial"/>
              </a:rPr>
              <a:t>统一规划、统一标准、统一实施的九步走战略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342" y="2537460"/>
            <a:ext cx="889793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DACFF"/>
                </a:solidFill>
                <a:latin typeface="Arial"/>
              </a:rPr>
              <a:t>- </a:t>
            </a:r>
            <a:r>
              <a:rPr sz="1199">
                <a:solidFill>
                  <a:srgbClr val="FFFFFF"/>
                </a:solidFill>
                <a:latin typeface="Arial"/>
              </a:rPr>
              <a:t>"企业陀螺仪"(数据资产)、"企业水晶球"(运营可视化)、"企业观星台"(智能监测)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342" y="2811779"/>
            <a:ext cx="889793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DACFF"/>
                </a:solidFill>
                <a:latin typeface="Arial"/>
              </a:rPr>
              <a:t>- </a:t>
            </a:r>
            <a:r>
              <a:rPr sz="1199">
                <a:solidFill>
                  <a:srgbClr val="FFFFFF"/>
                </a:solidFill>
                <a:latin typeface="Arial"/>
              </a:rPr>
              <a:t>成果：订单交付确定性提升</a:t>
            </a:r>
            <a:r>
              <a:rPr sz="1199" b="1">
                <a:solidFill>
                  <a:srgbClr val="00BFA5"/>
                </a:solidFill>
                <a:latin typeface="Arial"/>
              </a:rPr>
              <a:t> 60%</a:t>
            </a:r>
            <a:r>
              <a:rPr sz="1199">
                <a:solidFill>
                  <a:srgbClr val="FFFFFF"/>
                </a:solidFill>
                <a:latin typeface="Arial"/>
              </a:rPr>
              <a:t>，异常处理效率提高</a:t>
            </a:r>
            <a:r>
              <a:rPr sz="1199" b="1">
                <a:solidFill>
                  <a:srgbClr val="00BFA5"/>
                </a:solidFill>
                <a:latin typeface="Arial"/>
              </a:rPr>
              <a:t> 40%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2674" y="3154679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平安数字孪生模式：客户中心化生态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342" y="3497580"/>
            <a:ext cx="889793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DACFF"/>
                </a:solidFill>
                <a:latin typeface="Arial"/>
              </a:rPr>
              <a:t>- </a:t>
            </a:r>
            <a:r>
              <a:rPr sz="1199">
                <a:solidFill>
                  <a:srgbClr val="FFFFFF"/>
                </a:solidFill>
                <a:latin typeface="Arial"/>
              </a:rPr>
              <a:t>科技部门与业务部门并行架构，构建虚实互联数字化生态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8342" y="3771900"/>
            <a:ext cx="889793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4DACFF"/>
                </a:solidFill>
                <a:latin typeface="Arial"/>
              </a:rPr>
              <a:t>- </a:t>
            </a:r>
            <a:r>
              <a:rPr sz="1199">
                <a:solidFill>
                  <a:srgbClr val="FFFFFF"/>
                </a:solidFill>
                <a:latin typeface="Arial"/>
              </a:rPr>
              <a:t>云转型机制实现数据共享，单一入口访问全集团信息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2674" y="4251960"/>
            <a:ext cx="9263603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0BFA5"/>
                </a:solidFill>
                <a:latin typeface="Arial"/>
              </a:rPr>
              <a:t>🔑 </a:t>
            </a:r>
            <a:r>
              <a:rPr sz="1799" b="1">
                <a:solidFill>
                  <a:srgbClr val="FFFFFF"/>
                </a:solidFill>
                <a:latin typeface="Arial"/>
              </a:rPr>
              <a:t>变革核心要素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2674" y="466344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技术与管理双轮驱动：</a:t>
            </a:r>
            <a:r>
              <a:rPr sz="1199">
                <a:solidFill>
                  <a:srgbClr val="FFFFFF"/>
                </a:solidFill>
                <a:latin typeface="Arial"/>
              </a:rPr>
              <a:t>财务共享、司库管理等数字化能力使央国企管控效率提升</a:t>
            </a:r>
            <a:r>
              <a:rPr sz="1199" b="1">
                <a:solidFill>
                  <a:srgbClr val="00BFA5"/>
                </a:solidFill>
                <a:latin typeface="Arial"/>
              </a:rPr>
              <a:t> 40%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2674" y="500634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六重结构性调整：</a:t>
            </a:r>
            <a:r>
              <a:rPr sz="1199">
                <a:solidFill>
                  <a:srgbClr val="FFFFFF"/>
                </a:solidFill>
                <a:latin typeface="Arial"/>
              </a:rPr>
              <a:t>处理与旧思维、旧战略、旧业务、旧组织、旧技术、旧模式的关系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2674" y="5349240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349" b="1">
                <a:solidFill>
                  <a:srgbClr val="FFFFFF"/>
                </a:solidFill>
                <a:latin typeface="Arial"/>
              </a:rPr>
              <a:t>数据统一标准化：</a:t>
            </a:r>
            <a:r>
              <a:rPr sz="1199">
                <a:solidFill>
                  <a:srgbClr val="FFFFFF"/>
                </a:solidFill>
                <a:latin typeface="Arial"/>
              </a:rPr>
              <a:t>美的主数据系统解决</a:t>
            </a:r>
            <a:r>
              <a:rPr sz="1199" b="1">
                <a:solidFill>
                  <a:srgbClr val="00BFA5"/>
                </a:solidFill>
                <a:latin typeface="Arial"/>
              </a:rPr>
              <a:t> 1700万</a:t>
            </a:r>
            <a:r>
              <a:rPr sz="1199">
                <a:solidFill>
                  <a:srgbClr val="FFFFFF"/>
                </a:solidFill>
                <a:latin typeface="Arial"/>
              </a:rPr>
              <a:t>条数据统一，跨部门协作成本降低</a:t>
            </a:r>
            <a:r>
              <a:rPr sz="1199" b="1">
                <a:solidFill>
                  <a:srgbClr val="00BFA5"/>
                </a:solidFill>
                <a:latin typeface="Arial"/>
              </a:rPr>
              <a:t> 25%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447" y="6172200"/>
            <a:ext cx="121889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>
                <a:solidFill>
                  <a:srgbClr val="4DACFF"/>
                </a:solidFill>
                <a:latin typeface="Arial"/>
              </a:rPr>
              <a:t>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371600"/>
            <a:ext cx="9751161" cy="150876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3086100"/>
            <a:ext cx="9751161" cy="150876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1218895" y="4800600"/>
            <a:ext cx="9751161" cy="1234439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18895" y="548640"/>
            <a:ext cx="975116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🔄 </a:t>
            </a:r>
            <a:r>
              <a:rPr sz="2399" b="1">
                <a:solidFill>
                  <a:srgbClr val="FFFFFF"/>
                </a:solidFill>
                <a:latin typeface="Arial"/>
              </a:rPr>
              <a:t>企业数字化转型核心挑战与突破路径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0784" y="1371600"/>
            <a:ext cx="950738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0BFA5"/>
                </a:solidFill>
                <a:latin typeface="Arial"/>
              </a:rPr>
              <a:t>🎯 </a:t>
            </a:r>
            <a:r>
              <a:rPr sz="1799" b="1">
                <a:solidFill>
                  <a:srgbClr val="4DACFF"/>
                </a:solidFill>
                <a:latin typeface="Arial"/>
              </a:rPr>
              <a:t>战略层面关键挑战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2674" y="1714500"/>
            <a:ext cx="938549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349" b="1">
                <a:solidFill>
                  <a:srgbClr val="FFFFFF"/>
                </a:solidFill>
                <a:latin typeface="Arial"/>
              </a:rPr>
              <a:t>愿景与执行脱节：</a:t>
            </a:r>
            <a:r>
              <a:rPr sz="1199">
                <a:solidFill>
                  <a:srgbClr val="FFFFFF"/>
                </a:solidFill>
                <a:latin typeface="Arial"/>
              </a:rPr>
              <a:t>67%企业有数字化战略，但仅23%转化为部门级KPI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2674" y="1988819"/>
            <a:ext cx="938549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349" b="1">
                <a:solidFill>
                  <a:srgbClr val="FFFFFF"/>
                </a:solidFill>
                <a:latin typeface="Arial"/>
              </a:rPr>
              <a:t>资源配置失衡：</a:t>
            </a:r>
            <a:r>
              <a:rPr sz="1199">
                <a:solidFill>
                  <a:srgbClr val="FFFFFF"/>
                </a:solidFill>
                <a:latin typeface="Arial"/>
              </a:rPr>
              <a:t>战略模糊导致资源分散，某制造业客户同时开展30+试点项目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2674" y="2263140"/>
            <a:ext cx="938549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349" b="1">
                <a:solidFill>
                  <a:srgbClr val="FFFFFF"/>
                </a:solidFill>
                <a:latin typeface="Arial"/>
              </a:rPr>
              <a:t>技术投资偏差：</a:t>
            </a:r>
            <a:r>
              <a:rPr sz="1199">
                <a:solidFill>
                  <a:srgbClr val="FFFFFF"/>
                </a:solidFill>
                <a:latin typeface="Arial"/>
              </a:rPr>
              <a:t>过度关注"炫技"项目，忽视基础数据治理建设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40784" y="3086100"/>
            <a:ext cx="950738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0BFA5"/>
                </a:solidFill>
                <a:latin typeface="Arial"/>
              </a:rPr>
              <a:t>🔄 </a:t>
            </a:r>
            <a:r>
              <a:rPr sz="1799" b="1">
                <a:solidFill>
                  <a:srgbClr val="4DACFF"/>
                </a:solidFill>
                <a:latin typeface="Arial"/>
              </a:rPr>
              <a:t>组织文化转型障碍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2674" y="3429000"/>
            <a:ext cx="938549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349" b="1">
                <a:solidFill>
                  <a:srgbClr val="FFFFFF"/>
                </a:solidFill>
                <a:latin typeface="Arial"/>
              </a:rPr>
              <a:t>变革阻力分析：</a:t>
            </a:r>
            <a:r>
              <a:rPr sz="1199">
                <a:solidFill>
                  <a:srgbClr val="FFFFFF"/>
                </a:solidFill>
                <a:latin typeface="Arial"/>
              </a:rPr>
              <a:t>认知阻力42%、政治阻力31%、能力阻力58%、情感阻力27%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2674" y="3703320"/>
            <a:ext cx="938549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349" b="1">
                <a:solidFill>
                  <a:srgbClr val="FFFFFF"/>
                </a:solidFill>
                <a:latin typeface="Arial"/>
              </a:rPr>
              <a:t>文化转型陷阱：</a:t>
            </a:r>
            <a:r>
              <a:rPr sz="1199">
                <a:solidFill>
                  <a:srgbClr val="FFFFFF"/>
                </a:solidFill>
                <a:latin typeface="Arial"/>
              </a:rPr>
              <a:t>某银行强制推行数字化工具，老员工离职率骤升25%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2674" y="3977639"/>
            <a:ext cx="938549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349" b="1">
                <a:solidFill>
                  <a:srgbClr val="FFFFFF"/>
                </a:solidFill>
                <a:latin typeface="Arial"/>
              </a:rPr>
              <a:t>成功要素借鉴：</a:t>
            </a:r>
            <a:r>
              <a:rPr sz="1199">
                <a:solidFill>
                  <a:srgbClr val="FFFFFF"/>
                </a:solidFill>
                <a:latin typeface="Arial"/>
              </a:rPr>
              <a:t>某化工企业用2年完成"试错-学习-推广"渐进式文化重塑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40784" y="4800600"/>
            <a:ext cx="950738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0BFA5"/>
                </a:solidFill>
                <a:latin typeface="Arial"/>
              </a:rPr>
              <a:t>💻 </a:t>
            </a:r>
            <a:r>
              <a:rPr sz="1799" b="1">
                <a:solidFill>
                  <a:srgbClr val="4DACFF"/>
                </a:solidFill>
                <a:latin typeface="Arial"/>
              </a:rPr>
              <a:t>技术与数据瓶颈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2674" y="5143500"/>
            <a:ext cx="938549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349" b="1">
                <a:solidFill>
                  <a:srgbClr val="FFFFFF"/>
                </a:solidFill>
                <a:latin typeface="Arial"/>
              </a:rPr>
              <a:t>系统孤岛问题：</a:t>
            </a:r>
            <a:r>
              <a:rPr sz="1199">
                <a:solidFill>
                  <a:srgbClr val="FFFFFF"/>
                </a:solidFill>
                <a:latin typeface="Arial"/>
              </a:rPr>
              <a:t>数据整合耗时占项目周期40%以上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2674" y="5417820"/>
            <a:ext cx="938549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349" b="1">
                <a:solidFill>
                  <a:srgbClr val="FFFFFF"/>
                </a:solidFill>
                <a:latin typeface="Arial"/>
              </a:rPr>
              <a:t>实际案例：</a:t>
            </a:r>
            <a:r>
              <a:rPr sz="1199">
                <a:solidFill>
                  <a:srgbClr val="FFFFFF"/>
                </a:solidFill>
                <a:latin typeface="Arial"/>
              </a:rPr>
              <a:t>某医疗集团系统不互通，患者需重复填写7次相同信息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2674" y="5692140"/>
            <a:ext cx="9385493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• </a:t>
            </a:r>
            <a:r>
              <a:rPr sz="1349" b="1">
                <a:solidFill>
                  <a:srgbClr val="FFFFFF"/>
                </a:solidFill>
                <a:latin typeface="Arial"/>
              </a:rPr>
              <a:t>解决方向：</a:t>
            </a:r>
            <a:r>
              <a:rPr sz="1199">
                <a:solidFill>
                  <a:srgbClr val="FFFFFF"/>
                </a:solidFill>
                <a:latin typeface="Arial"/>
              </a:rPr>
              <a:t>统一数据标准、建设数字中台、推进系统集成 </a:t>
            </a:r>
            <a:r>
              <a:rPr sz="1499">
                <a:solidFill>
                  <a:srgbClr val="00BFA5"/>
                </a:solidFill>
                <a:latin typeface="Arial"/>
              </a:rPr>
              <a:t>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360609" y="6515100"/>
            <a:ext cx="1218895" cy="20573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1/8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577339"/>
            <a:ext cx="9751161" cy="13716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1218895" y="3086100"/>
            <a:ext cx="4631801" cy="13716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338255" y="3086100"/>
            <a:ext cx="4631801" cy="13716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653" y="4594860"/>
            <a:ext cx="4139644" cy="1920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8895" y="68580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🔄 </a:t>
            </a:r>
            <a:r>
              <a:rPr sz="2399" b="1">
                <a:solidFill>
                  <a:srgbClr val="FFFFFF"/>
                </a:solidFill>
                <a:latin typeface="Arial"/>
              </a:rPr>
              <a:t>培训背景总结与价值展望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2674" y="1577339"/>
            <a:ext cx="926360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0BFA5"/>
                </a:solidFill>
                <a:latin typeface="Arial"/>
              </a:rPr>
              <a:t>🌐 </a:t>
            </a:r>
            <a:r>
              <a:rPr sz="1649" b="1">
                <a:solidFill>
                  <a:srgbClr val="4DACFF"/>
                </a:solidFill>
                <a:latin typeface="Arial"/>
              </a:rPr>
              <a:t>数字化转型时代背景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342" y="1920240"/>
            <a:ext cx="914171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全球趋势：数字经济成为经济增长新引擎，技术融合加速企业变革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342" y="2194560"/>
            <a:ext cx="914171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中国机遇：数字经济规模持续扩张，产业数字化为企业提供巨大发展空间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342" y="2468879"/>
            <a:ext cx="914171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管理变革：传统管理模式面临挑战，需要构建数字化领导力新范式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2674" y="3086100"/>
            <a:ext cx="414424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0BFA5"/>
                </a:solidFill>
                <a:latin typeface="Arial"/>
              </a:rPr>
              <a:t>💎 </a:t>
            </a:r>
            <a:r>
              <a:rPr sz="1649" b="1">
                <a:solidFill>
                  <a:srgbClr val="4DACFF"/>
                </a:solidFill>
                <a:latin typeface="Arial"/>
              </a:rPr>
              <a:t>培训核心价值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82034" y="3086100"/>
            <a:ext cx="414424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0BFA5"/>
                </a:solidFill>
                <a:latin typeface="Arial"/>
              </a:rPr>
              <a:t>🛤️ </a:t>
            </a:r>
            <a:r>
              <a:rPr sz="1649" b="1">
                <a:solidFill>
                  <a:srgbClr val="4DACFF"/>
                </a:solidFill>
                <a:latin typeface="Arial"/>
              </a:rPr>
              <a:t>后续学习路径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8342" y="342900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理论指导：系统化转型方法论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47702" y="342900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深入探讨：专题内容学习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28342" y="370332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实战导向：工具方法掌握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47702" y="3703320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互动实践：个性化行动计划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28342" y="3977639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能力提升：战略、协同、变革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47702" y="3977639"/>
            <a:ext cx="4022354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FFB74D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持续支持：延伸学习资源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18895" y="6515100"/>
            <a:ext cx="9751161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数字化转型领导力内训 | 总结与展望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213835" y="6515100"/>
            <a:ext cx="609447" cy="27432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2437790" y="2743200"/>
            <a:ext cx="7313371" cy="24003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493" y="685800"/>
            <a:ext cx="1420230" cy="137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8895" y="1714500"/>
            <a:ext cx="9751161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🌐 </a:t>
            </a:r>
            <a:r>
              <a:rPr sz="2399" b="1">
                <a:solidFill>
                  <a:srgbClr val="FFFFFF"/>
                </a:solidFill>
                <a:latin typeface="Arial"/>
              </a:rPr>
              <a:t>数字化时代的领导力模型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81569" y="2880360"/>
            <a:ext cx="682581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00BFA5"/>
                </a:solidFill>
                <a:latin typeface="Arial"/>
              </a:rPr>
              <a:t>🎯 </a:t>
            </a:r>
            <a:r>
              <a:rPr sz="1349" b="1">
                <a:solidFill>
                  <a:srgbClr val="4DACFF"/>
                </a:solidFill>
                <a:latin typeface="Arial"/>
              </a:rPr>
              <a:t>培训目标：</a:t>
            </a:r>
            <a:r>
              <a:rPr sz="1349">
                <a:solidFill>
                  <a:srgbClr val="FFFFFF"/>
                </a:solidFill>
                <a:latin typeface="Arial"/>
              </a:rPr>
              <a:t>掌握数字化时代领导力核心特质和实践方法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81569" y="3291839"/>
            <a:ext cx="682581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00BFA5"/>
                </a:solidFill>
                <a:latin typeface="Arial"/>
              </a:rPr>
              <a:t>📊 </a:t>
            </a:r>
            <a:r>
              <a:rPr sz="1349" b="1">
                <a:solidFill>
                  <a:srgbClr val="4DACFF"/>
                </a:solidFill>
                <a:latin typeface="Arial"/>
              </a:rPr>
              <a:t>核心内容：</a:t>
            </a:r>
            <a:r>
              <a:rPr sz="1349">
                <a:solidFill>
                  <a:srgbClr val="FFFFFF"/>
                </a:solidFill>
                <a:latin typeface="Arial"/>
              </a:rPr>
              <a:t>新特质分析、ABCD模型、敏捷思维、数据驱动决策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81569" y="3703320"/>
            <a:ext cx="682581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00BFA5"/>
                </a:solidFill>
                <a:latin typeface="Arial"/>
              </a:rPr>
              <a:t>🏆 </a:t>
            </a:r>
            <a:r>
              <a:rPr sz="1349" b="1">
                <a:solidFill>
                  <a:srgbClr val="4DACFF"/>
                </a:solidFill>
                <a:latin typeface="Arial"/>
              </a:rPr>
              <a:t>学习成果：</a:t>
            </a:r>
            <a:r>
              <a:rPr sz="1349">
                <a:solidFill>
                  <a:srgbClr val="FFFFFF"/>
                </a:solidFill>
                <a:latin typeface="Arial"/>
              </a:rPr>
              <a:t>建立系统化领导力发展框架，提升数字化环境适应能力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1569" y="4114800"/>
            <a:ext cx="682581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00BFA5"/>
                </a:solidFill>
                <a:latin typeface="Arial"/>
              </a:rPr>
              <a:t>⏱️ </a:t>
            </a:r>
            <a:r>
              <a:rPr sz="1349" b="1">
                <a:solidFill>
                  <a:srgbClr val="4DACFF"/>
                </a:solidFill>
                <a:latin typeface="Arial"/>
              </a:rPr>
              <a:t>培训时长：</a:t>
            </a:r>
            <a:r>
              <a:rPr sz="1349">
                <a:solidFill>
                  <a:srgbClr val="FFFFFF"/>
                </a:solidFill>
                <a:latin typeface="Arial"/>
              </a:rPr>
              <a:t>90分钟深度学习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81569" y="4526280"/>
            <a:ext cx="6825813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979"/>
              </a:lnSpc>
            </a:pPr>
            <a:r>
              <a:rPr sz="1649" b="1">
                <a:solidFill>
                  <a:srgbClr val="00BFA5"/>
                </a:solidFill>
                <a:latin typeface="Arial"/>
              </a:rPr>
              <a:t>👥 </a:t>
            </a:r>
            <a:r>
              <a:rPr sz="1349" b="1">
                <a:solidFill>
                  <a:srgbClr val="4DACFF"/>
                </a:solidFill>
                <a:latin typeface="Arial"/>
              </a:rPr>
              <a:t>适用对象：</a:t>
            </a:r>
            <a:r>
              <a:rPr sz="1349">
                <a:solidFill>
                  <a:srgbClr val="FFFFFF"/>
                </a:solidFill>
                <a:latin typeface="Arial"/>
              </a:rPr>
              <a:t>中高层管理者、部门负责人、项目经理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8895" y="5829300"/>
            <a:ext cx="9751161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439"/>
              </a:lnSpc>
            </a:pPr>
            <a:r>
              <a:rPr sz="1199">
                <a:solidFill>
                  <a:srgbClr val="7986CB"/>
                </a:solidFill>
                <a:latin typeface="Arial"/>
              </a:rPr>
              <a:t>数字化转型领导力企业内训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70056" y="6309359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259"/>
              </a:lnSpc>
            </a:pPr>
            <a:r>
              <a:rPr sz="1049">
                <a:solidFill>
                  <a:srgbClr val="AAAAAA"/>
                </a:solidFill>
                <a:latin typeface="Arial"/>
              </a:rPr>
              <a:t>01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6703923" y="2057400"/>
            <a:ext cx="4875580" cy="685800"/>
          </a:xfrm>
          <a:prstGeom prst="rect">
            <a:avLst/>
          </a:prstGeom>
          <a:solidFill>
            <a:srgbClr val="2D4055"/>
          </a:solidFill>
          <a:ln w="12700">
            <a:solidFill>
              <a:srgbClr val="00B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6703923" y="3223260"/>
            <a:ext cx="4875580" cy="685800"/>
          </a:xfrm>
          <a:prstGeom prst="rect">
            <a:avLst/>
          </a:prstGeom>
          <a:solidFill>
            <a:srgbClr val="2D4055"/>
          </a:solidFill>
          <a:ln w="12700">
            <a:solidFill>
              <a:srgbClr val="7986C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6703923" y="4389120"/>
            <a:ext cx="4875580" cy="685800"/>
          </a:xfrm>
          <a:prstGeom prst="rect">
            <a:avLst/>
          </a:prstGeom>
          <a:solidFill>
            <a:srgbClr val="2D4055"/>
          </a:solidFill>
          <a:ln w="12700">
            <a:solidFill>
              <a:srgbClr val="FFB7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1218895" y="5349240"/>
            <a:ext cx="5485028" cy="342900"/>
          </a:xfrm>
          <a:prstGeom prst="rect">
            <a:avLst/>
          </a:prstGeom>
          <a:solidFill>
            <a:srgbClr val="2A3B4C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745" y="4251960"/>
            <a:ext cx="3085328" cy="1028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8895" y="685800"/>
            <a:ext cx="975116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🔄 </a:t>
            </a:r>
            <a:r>
              <a:rPr sz="2399" b="1">
                <a:solidFill>
                  <a:srgbClr val="FFFFFF"/>
                </a:solidFill>
                <a:latin typeface="Arial"/>
              </a:rPr>
              <a:t>数字化领导力新特质与70-20-10培养模型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8895" y="1508760"/>
            <a:ext cx="5485028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00BFA5"/>
                </a:solidFill>
                <a:latin typeface="Arial"/>
              </a:rPr>
              <a:t>💡 </a:t>
            </a:r>
            <a:r>
              <a:rPr sz="1799" b="1">
                <a:solidFill>
                  <a:srgbClr val="4DACFF"/>
                </a:solidFill>
                <a:latin typeface="Arial"/>
              </a:rPr>
              <a:t>数字化时代领导力五大新特质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3923" y="1508760"/>
            <a:ext cx="4875580" cy="411479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519"/>
              </a:lnSpc>
            </a:pPr>
            <a:r>
              <a:rPr sz="2099" b="1">
                <a:solidFill>
                  <a:srgbClr val="FFB74D"/>
                </a:solidFill>
                <a:latin typeface="Arial"/>
              </a:rPr>
              <a:t>🎯 </a:t>
            </a:r>
            <a:r>
              <a:rPr sz="1799" b="1">
                <a:solidFill>
                  <a:srgbClr val="4DACFF"/>
                </a:solidFill>
                <a:latin typeface="Arial"/>
              </a:rPr>
              <a:t>70-20-10领导力发展模型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8895" y="205740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0BFA5"/>
                </a:solidFill>
                <a:latin typeface="Arial"/>
              </a:rPr>
              <a:t>⚙️ </a:t>
            </a:r>
            <a:r>
              <a:rPr sz="1349" b="1">
                <a:solidFill>
                  <a:srgbClr val="FFFFFF"/>
                </a:solidFill>
                <a:latin typeface="Arial"/>
              </a:rPr>
              <a:t>技术敏锐度：</a:t>
            </a:r>
            <a:r>
              <a:rPr sz="1199">
                <a:solidFill>
                  <a:srgbClr val="FFFFFF"/>
                </a:solidFill>
                <a:latin typeface="Arial"/>
              </a:rPr>
              <a:t>理解并应用新兴数字技术的能力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3923" y="2057400"/>
            <a:ext cx="4875580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159"/>
              </a:lnSpc>
            </a:pPr>
            <a:r>
              <a:rPr sz="1799" b="1">
                <a:solidFill>
                  <a:srgbClr val="00BFA5"/>
                </a:solidFill>
                <a:latin typeface="Arial"/>
              </a:rPr>
              <a:t>7️⃣0️⃣% </a:t>
            </a:r>
            <a:r>
              <a:rPr sz="1349" b="1">
                <a:solidFill>
                  <a:srgbClr val="FFFFFF"/>
                </a:solidFill>
                <a:latin typeface="Arial"/>
              </a:rPr>
              <a:t>体验式学习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18895" y="2468879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0BFA5"/>
                </a:solidFill>
                <a:latin typeface="Arial"/>
              </a:rPr>
              <a:t>📊 </a:t>
            </a:r>
            <a:r>
              <a:rPr sz="1349" b="1">
                <a:solidFill>
                  <a:srgbClr val="FFFFFF"/>
                </a:solidFill>
                <a:latin typeface="Arial"/>
              </a:rPr>
              <a:t>数据驱动决策：</a:t>
            </a:r>
            <a:r>
              <a:rPr sz="1199">
                <a:solidFill>
                  <a:srgbClr val="FFFFFF"/>
                </a:solidFill>
                <a:latin typeface="Arial"/>
              </a:rPr>
              <a:t>基于数据分析而非直觉做决策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3923" y="2811779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数字化项目实战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8895" y="288036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0BFA5"/>
                </a:solidFill>
                <a:latin typeface="Arial"/>
              </a:rPr>
              <a:t>🚀 </a:t>
            </a:r>
            <a:r>
              <a:rPr sz="1349" b="1">
                <a:solidFill>
                  <a:srgbClr val="FFFFFF"/>
                </a:solidFill>
                <a:latin typeface="Arial"/>
              </a:rPr>
              <a:t>敏捷思维：</a:t>
            </a:r>
            <a:r>
              <a:rPr sz="1199">
                <a:solidFill>
                  <a:srgbClr val="FFFFFF"/>
                </a:solidFill>
                <a:latin typeface="Arial"/>
              </a:rPr>
              <a:t>快速适应变化和不确定性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03923" y="3223260"/>
            <a:ext cx="4875580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159"/>
              </a:lnSpc>
            </a:pPr>
            <a:r>
              <a:rPr sz="1799" b="1">
                <a:solidFill>
                  <a:srgbClr val="7986CB"/>
                </a:solidFill>
                <a:latin typeface="Arial"/>
              </a:rPr>
              <a:t>2️⃣0️⃣% </a:t>
            </a:r>
            <a:r>
              <a:rPr sz="1349" b="1">
                <a:solidFill>
                  <a:srgbClr val="FFFFFF"/>
                </a:solidFill>
                <a:latin typeface="Arial"/>
              </a:rPr>
              <a:t>社会化学习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18895" y="3291839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0BFA5"/>
                </a:solidFill>
                <a:latin typeface="Arial"/>
              </a:rPr>
              <a:t>🔄 </a:t>
            </a:r>
            <a:r>
              <a:rPr sz="1349" b="1">
                <a:solidFill>
                  <a:srgbClr val="FFFFFF"/>
                </a:solidFill>
                <a:latin typeface="Arial"/>
              </a:rPr>
              <a:t>跨界协作能力：</a:t>
            </a:r>
            <a:r>
              <a:rPr sz="1199">
                <a:solidFill>
                  <a:srgbClr val="FFFFFF"/>
                </a:solidFill>
                <a:latin typeface="Arial"/>
              </a:rPr>
              <a:t>打破部门壁垒，促进合作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18895" y="370332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799"/>
              </a:lnSpc>
            </a:pPr>
            <a:r>
              <a:rPr sz="1499">
                <a:solidFill>
                  <a:srgbClr val="00BFA5"/>
                </a:solidFill>
                <a:latin typeface="Arial"/>
              </a:rPr>
              <a:t>🔍 </a:t>
            </a:r>
            <a:r>
              <a:rPr sz="1349" b="1">
                <a:solidFill>
                  <a:srgbClr val="FFFFFF"/>
                </a:solidFill>
                <a:latin typeface="Arial"/>
              </a:rPr>
              <a:t>持续学习能力：</a:t>
            </a:r>
            <a:r>
              <a:rPr sz="1199">
                <a:solidFill>
                  <a:srgbClr val="FFFFFF"/>
                </a:solidFill>
                <a:latin typeface="Arial"/>
              </a:rPr>
              <a:t>不断更新知识技能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03923" y="3977639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7986CB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数字化导师计划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3923" y="4389120"/>
            <a:ext cx="4875580" cy="6858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159"/>
              </a:lnSpc>
            </a:pPr>
            <a:r>
              <a:rPr sz="1799" b="1">
                <a:solidFill>
                  <a:srgbClr val="FFB74D"/>
                </a:solidFill>
                <a:latin typeface="Arial"/>
              </a:rPr>
              <a:t>1️⃣0️⃣% </a:t>
            </a:r>
            <a:r>
              <a:rPr sz="1349" b="1">
                <a:solidFill>
                  <a:srgbClr val="FFFFFF"/>
                </a:solidFill>
                <a:latin typeface="Arial"/>
              </a:rPr>
              <a:t>正规学习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03923" y="5143500"/>
            <a:ext cx="4875580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● </a:t>
            </a:r>
            <a:r>
              <a:rPr sz="1199">
                <a:solidFill>
                  <a:srgbClr val="FFFFFF"/>
                </a:solidFill>
                <a:latin typeface="Arial"/>
              </a:rPr>
              <a:t>微学习体系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18895" y="5349240"/>
            <a:ext cx="5485028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619"/>
              </a:lnSpc>
            </a:pPr>
            <a:r>
              <a:rPr sz="1349">
                <a:solidFill>
                  <a:srgbClr val="00BFA5"/>
                </a:solidFill>
                <a:latin typeface="Arial"/>
              </a:rPr>
              <a:t>💡 </a:t>
            </a:r>
            <a:r>
              <a:rPr sz="1199">
                <a:solidFill>
                  <a:srgbClr val="FFFFFF"/>
                </a:solidFill>
                <a:latin typeface="Arial"/>
              </a:rPr>
              <a:t>数字领导力需持续发展，跨界融合是关键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751161" y="6172200"/>
            <a:ext cx="1828342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数字化转型领导力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2B3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1218895" y="1371600"/>
            <a:ext cx="4266133" cy="4800600"/>
          </a:xfrm>
          <a:prstGeom prst="rect">
            <a:avLst/>
          </a:prstGeom>
          <a:solidFill>
            <a:srgbClr val="2D4055"/>
          </a:solidFill>
          <a:ln w="12700">
            <a:solidFill>
              <a:srgbClr val="4DA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351" y="1371600"/>
            <a:ext cx="3253830" cy="480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5668" y="205739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159"/>
              </a:lnSpc>
            </a:pPr>
            <a:r>
              <a:rPr sz="1799">
                <a:solidFill>
                  <a:srgbClr val="00BFA5"/>
                </a:solidFill>
                <a:latin typeface="Arial"/>
              </a:rPr>
              <a:t>📊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213835" y="205739"/>
            <a:ext cx="609447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159"/>
              </a:lnSpc>
            </a:pPr>
            <a:r>
              <a:rPr sz="1799">
                <a:solidFill>
                  <a:srgbClr val="FFB74D"/>
                </a:solidFill>
                <a:latin typeface="Arial"/>
              </a:rPr>
              <a:t>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895" y="548640"/>
            <a:ext cx="9751161" cy="54864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3239"/>
              </a:lnSpc>
            </a:pPr>
            <a:r>
              <a:rPr sz="2699" b="1">
                <a:solidFill>
                  <a:srgbClr val="4DACFF"/>
                </a:solidFill>
                <a:latin typeface="Arial"/>
              </a:rPr>
              <a:t>🔍 </a:t>
            </a:r>
            <a:r>
              <a:rPr sz="2399" b="1">
                <a:solidFill>
                  <a:srgbClr val="FFFFFF"/>
                </a:solidFill>
                <a:latin typeface="Arial"/>
              </a:rPr>
              <a:t>ABCD数字化领导力模型深度解析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2674" y="1508760"/>
            <a:ext cx="3778575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0BFA5"/>
                </a:solidFill>
                <a:latin typeface="Arial"/>
              </a:rPr>
              <a:t>A </a:t>
            </a:r>
            <a:r>
              <a:rPr sz="1799" b="1">
                <a:solidFill>
                  <a:srgbClr val="4DACFF"/>
                </a:solidFill>
                <a:latin typeface="Arial"/>
              </a:rPr>
              <a:t>敏捷维度 </a:t>
            </a:r>
            <a:r>
              <a:rPr sz="1649">
                <a:solidFill>
                  <a:srgbClr val="FFFFFF"/>
                </a:solidFill>
                <a:latin typeface="Arial"/>
              </a:rPr>
              <a:t>Agile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2674" y="1988819"/>
            <a:ext cx="377857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快速适应变化和不确定性环境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62674" y="2331720"/>
            <a:ext cx="377857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采用迭代式工作方法和持续改进机制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2674" y="2674620"/>
            <a:ext cx="377857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培养方法：敏捷项目管理培训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2674" y="3017520"/>
            <a:ext cx="3778575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0BFA5"/>
                </a:solidFill>
                <a:latin typeface="Arial"/>
              </a:rPr>
              <a:t>B </a:t>
            </a:r>
            <a:r>
              <a:rPr sz="1799" b="1">
                <a:solidFill>
                  <a:srgbClr val="4DACFF"/>
                </a:solidFill>
                <a:latin typeface="Arial"/>
              </a:rPr>
              <a:t>大胆维度 </a:t>
            </a:r>
            <a:r>
              <a:rPr sz="1649">
                <a:solidFill>
                  <a:srgbClr val="FFFFFF"/>
                </a:solidFill>
                <a:latin typeface="Arial"/>
              </a:rPr>
              <a:t>Bold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2674" y="3497580"/>
            <a:ext cx="377857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勇于尝试新事物，承担计算风险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2674" y="3840480"/>
            <a:ext cx="377857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挑战现状，推动创新突破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2674" y="4183380"/>
            <a:ext cx="377857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培养方法：创新实验室、安全失败空间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2674" y="4526280"/>
            <a:ext cx="3778575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2339"/>
              </a:lnSpc>
            </a:pPr>
            <a:r>
              <a:rPr sz="1949" b="1">
                <a:solidFill>
                  <a:srgbClr val="00BFA5"/>
                </a:solidFill>
                <a:latin typeface="Arial"/>
              </a:rPr>
              <a:t>C </a:t>
            </a:r>
            <a:r>
              <a:rPr sz="1799" b="1">
                <a:solidFill>
                  <a:srgbClr val="4DACFF"/>
                </a:solidFill>
                <a:latin typeface="Arial"/>
              </a:rPr>
              <a:t>协作维度 </a:t>
            </a:r>
            <a:r>
              <a:rPr sz="1649">
                <a:solidFill>
                  <a:srgbClr val="FFFFFF"/>
                </a:solidFill>
                <a:latin typeface="Arial"/>
              </a:rPr>
              <a:t>Collaborative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2674" y="5006340"/>
            <a:ext cx="377857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跨职能团队合作，建立开放共享文化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2674" y="5349240"/>
            <a:ext cx="377857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生态系统思维，促进内外部协作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62674" y="5692140"/>
            <a:ext cx="3778575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l">
              <a:lnSpc>
                <a:spcPts val="1619"/>
              </a:lnSpc>
            </a:pPr>
            <a:r>
              <a:rPr sz="1349">
                <a:solidFill>
                  <a:srgbClr val="FFB74D"/>
                </a:solidFill>
                <a:latin typeface="Arial"/>
              </a:rPr>
              <a:t>• </a:t>
            </a:r>
            <a:r>
              <a:rPr sz="1199">
                <a:solidFill>
                  <a:srgbClr val="FFFFFF"/>
                </a:solidFill>
                <a:latin typeface="Arial"/>
              </a:rPr>
              <a:t>培养方法：跨部门轮岗、协作工具培训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4476" y="5829300"/>
            <a:ext cx="4875580" cy="48006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2339"/>
              </a:lnSpc>
            </a:pPr>
            <a:r>
              <a:rPr sz="1949" b="1">
                <a:solidFill>
                  <a:srgbClr val="00BFA5"/>
                </a:solidFill>
                <a:latin typeface="Arial"/>
              </a:rPr>
              <a:t>D </a:t>
            </a:r>
            <a:r>
              <a:rPr sz="1799" b="1">
                <a:solidFill>
                  <a:srgbClr val="4DACFF"/>
                </a:solidFill>
                <a:latin typeface="Arial"/>
              </a:rPr>
              <a:t>数据驱动维度 </a:t>
            </a:r>
            <a:r>
              <a:rPr sz="1649">
                <a:solidFill>
                  <a:srgbClr val="FFFFFF"/>
                </a:solidFill>
                <a:latin typeface="Arial"/>
              </a:rPr>
              <a:t>Data-driven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447" y="6446520"/>
            <a:ext cx="10970056" cy="342900"/>
          </a:xfrm>
          <a:prstGeom prst="rect">
            <a:avLst/>
          </a:prstGeom>
          <a:noFill/>
        </p:spPr>
        <p:txBody>
          <a:bodyPr wrap="square" lIns="0" rIns="0" tIns="0" bIns="0" anchor="ctr">
            <a:noAutofit/>
          </a:bodyPr>
          <a:lstStyle/>
          <a:p>
            <a:pPr algn="ctr">
              <a:lnSpc>
                <a:spcPts val="1079"/>
              </a:lnSpc>
            </a:pPr>
            <a:r>
              <a:rPr sz="899">
                <a:solidFill>
                  <a:srgbClr val="AAAAAA"/>
                </a:solidFill>
                <a:latin typeface="Arial"/>
              </a:rPr>
              <a:t>数字化转型领导力培训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 "1", "ContentProducer": "001191330101MA27WPYJ18xliu", "ProduceID": "04a207a8-2179-45da-bca5-d003d2d262bd", "ReserveCode1": "iflow", "ContentPropagator": "iflow", "PropagateID": "iflow", "ReserveCode2": "iflow"}</vt:lpwstr>
  </property>
</Properties>
</file>